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98" r:id="rId3"/>
    <p:sldId id="300" r:id="rId4"/>
    <p:sldId id="302" r:id="rId5"/>
    <p:sldId id="299" r:id="rId6"/>
    <p:sldId id="303" r:id="rId7"/>
    <p:sldId id="304" r:id="rId8"/>
    <p:sldId id="305" r:id="rId9"/>
    <p:sldId id="326" r:id="rId10"/>
    <p:sldId id="306" r:id="rId11"/>
    <p:sldId id="307" r:id="rId12"/>
    <p:sldId id="308" r:id="rId13"/>
    <p:sldId id="309" r:id="rId14"/>
    <p:sldId id="310" r:id="rId15"/>
    <p:sldId id="312" r:id="rId16"/>
    <p:sldId id="311" r:id="rId17"/>
    <p:sldId id="313" r:id="rId18"/>
    <p:sldId id="316" r:id="rId19"/>
    <p:sldId id="315" r:id="rId20"/>
    <p:sldId id="314" r:id="rId21"/>
    <p:sldId id="295" r:id="rId22"/>
    <p:sldId id="296" r:id="rId23"/>
    <p:sldId id="270" r:id="rId24"/>
    <p:sldId id="297" r:id="rId25"/>
    <p:sldId id="271" r:id="rId26"/>
    <p:sldId id="317" r:id="rId27"/>
    <p:sldId id="318" r:id="rId28"/>
    <p:sldId id="272" r:id="rId29"/>
    <p:sldId id="273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7" r:id="rId38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8E6518-8C18-D259-1B11-DB24C984A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38C7B9-844D-A930-5BAA-6B6046B8A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9FCD9E-CE73-A6BC-4528-437177CB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30F3CD-327E-C0AC-708B-4D35672E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32E54F-97B1-C7F1-3E69-2E6A4662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69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37D2AD-8DC9-F281-1D92-6616B237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9A2EF61-4269-1215-735F-F5319BCAA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A7976B-A4F5-844C-8818-6E609815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20CC1F-4DE2-CDB5-9D4A-4E4DBC38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4E14F1-6009-49BE-B921-13A9CEB5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94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609D3BF-03D2-11A4-28D4-783CA70C9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F79467-D211-CE40-5C28-C386B0646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75F155-3105-D755-2BA4-07425741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FD58BF-769A-E162-09A2-CD0A7893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7677A5-60C5-2C59-1BB3-8742E1E3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9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EE9AF-42C3-8A6C-60C7-B714B73E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B96610-1ECE-B54C-3F98-34ECEF51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DD0F9-99AB-B0C8-A56D-7F1DA77C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6F4C94-C132-E002-6346-C9A4CB96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5143BD-E993-1FA3-9B4E-2CA0896C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40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7FAFD-C65A-F6FB-E094-D7A63937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0913E0-D8D9-94A1-2852-876E19EE7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43D69-748C-1A23-13AF-D6B6AA9D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0E6031-A07B-691C-766D-ABAC0E80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054974-BDF7-2D40-FA94-B5FB06BA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62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80189F-D3F9-9E10-F0A2-F84E2295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E21761-136B-A407-6EC5-CFF1BC075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AE7AB9-D930-BD78-AFBF-3C0D62084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5881FA-4A45-BAC7-E5CB-E2D3204D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57A118-5F3B-18E5-D9CA-D94917F2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A9BEC5-1DBF-BAE1-A5DC-37BC230B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95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D1C95D-04B2-F459-F197-9009340A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2DE29B-58DA-5C2A-83BE-A8480DCB9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DF68479-36B7-F510-9FE4-32E181376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57E0A8B-1775-633D-811E-27AAE82A5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AA4A484-C918-497E-1EC2-D933BC796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C0313DB-DE34-2DC9-F925-636424B7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EF12CE-9A5C-C60D-4838-F0058937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E8BF18-66EC-2BAD-5D3F-0EA4573E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48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A1E365-80B4-9503-9A02-0BE37533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DC465D8-06CD-9815-1442-1632146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231014-5F07-0C73-6492-AFBFDFE4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498A9B4-093D-D813-0D0C-2805FD47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33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AB5545-95D5-3B7B-9208-A56979A2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0C021E-7BCE-A063-1EFD-EEE919D7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7FD056-97C0-F13A-FA68-E224EAA6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82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D5EA4-921E-C885-C3D6-B6E558B1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2B3CE8-B2E0-81B9-BD8B-B9FFBA52D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0A6BA58-0234-65BB-7BD7-7EBDEFFAC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FB45F7-E92C-9756-8B9B-BE4524A2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9C9D92-B870-D2B6-0523-A710FF5A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BA2FBB-5600-D730-4632-1BD0C2D2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52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E86F8-FCEC-4734-4C11-D42C348F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EE89875-4DCB-4132-C537-9CCE45636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46C9F8-38B5-66D3-694B-DFD853B5E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30A02E-0FB3-F7CA-31A3-695AA6FE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7E7B9A-377C-7AFD-C654-78339F83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78A413-D963-E2B2-99DC-46300044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94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BA0E97F-605B-8BCB-9CC6-C4A30502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2EBE2D-37E5-97F8-E7F5-950CEE7A3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CE2228-F234-FB08-DD76-6D8E4BFB8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F8B4FE-4F68-44E1-B616-D4FABE22C425}" type="datetimeFigureOut">
              <a:rPr kumimoji="1" lang="ja-JP" altLang="en-US" smtClean="0"/>
              <a:t>2024/5/30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C128F2-6120-A422-42B0-EDC55FE22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F4F07F-F7AB-BECE-5C68-55E3FB8D5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3B381E-4BE8-4907-A525-0D3B5007E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00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E8E406C1-5B3D-D9D2-85AD-A321139D1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30378" r="-1134" b="35211"/>
          <a:stretch/>
        </p:blipFill>
        <p:spPr>
          <a:xfrm>
            <a:off x="121195" y="44606"/>
            <a:ext cx="12190476" cy="235959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CA7882-34B9-0AEC-5842-9B21D7B6C049}"/>
              </a:ext>
            </a:extLst>
          </p:cNvPr>
          <p:cNvSpPr txBox="1"/>
          <p:nvPr/>
        </p:nvSpPr>
        <p:spPr>
          <a:xfrm>
            <a:off x="121195" y="3004847"/>
            <a:ext cx="11922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全部マル〇になるトレーニングブック</a:t>
            </a:r>
            <a:endParaRPr kumimoji="1" lang="en-US" altLang="ja-JP" sz="6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pPr algn="ctr"/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部分分数分解編！</a:t>
            </a:r>
            <a:endParaRPr kumimoji="1" lang="en-US" altLang="ja-JP" sz="6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A6EE3E-7B1E-929F-58AF-B39D8CA43770}"/>
              </a:ext>
            </a:extLst>
          </p:cNvPr>
          <p:cNvSpPr txBox="1"/>
          <p:nvPr/>
        </p:nvSpPr>
        <p:spPr>
          <a:xfrm>
            <a:off x="7637097" y="5967221"/>
            <a:ext cx="455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制作：鵜木航平</a:t>
            </a:r>
            <a:endParaRPr kumimoji="1" lang="en-US" altLang="ja-JP" sz="4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36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準備その②　</a:t>
            </a:r>
            <a:r>
              <a:rPr kumimoji="1" lang="en-US" altLang="ja-JP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+</a:t>
            </a:r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と</a:t>
            </a:r>
            <a:r>
              <a:rPr kumimoji="1" lang="en-US" altLang="ja-JP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-</a:t>
            </a:r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で打ち消す</a:t>
            </a:r>
            <a:endParaRPr kumimoji="1" lang="en-US" altLang="ja-JP" sz="6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87682B1-6D02-3C2D-70D9-DF57AB36B3F9}"/>
              </a:ext>
            </a:extLst>
          </p:cNvPr>
          <p:cNvSpPr txBox="1"/>
          <p:nvPr/>
        </p:nvSpPr>
        <p:spPr>
          <a:xfrm>
            <a:off x="4252242" y="5561720"/>
            <a:ext cx="6721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「</a:t>
            </a:r>
            <a:r>
              <a:rPr kumimoji="1"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-18</a:t>
            </a:r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」と「</a:t>
            </a:r>
            <a:r>
              <a:rPr kumimoji="1"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+18</a:t>
            </a:r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」みたいなペアは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けっきょくゼロになるから、消せるね！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5259AFF-5944-F0B3-2975-2327FB35C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10344875" y="5229779"/>
            <a:ext cx="1166535" cy="137420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A8C5B3-9BA1-CF0A-E113-8F441CAD794A}"/>
              </a:ext>
            </a:extLst>
          </p:cNvPr>
          <p:cNvSpPr txBox="1"/>
          <p:nvPr/>
        </p:nvSpPr>
        <p:spPr>
          <a:xfrm>
            <a:off x="265185" y="1376561"/>
            <a:ext cx="113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20-18+18-16+16-14+14-12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484019FA-B1D9-CE4D-88B0-6C0FAB67A66A}"/>
              </a:ext>
            </a:extLst>
          </p:cNvPr>
          <p:cNvSpPr/>
          <p:nvPr/>
        </p:nvSpPr>
        <p:spPr>
          <a:xfrm rot="10800000">
            <a:off x="5372420" y="2316732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2003007-35E9-0CCE-6D7A-0FEE599B501A}"/>
              </a:ext>
            </a:extLst>
          </p:cNvPr>
          <p:cNvSpPr txBox="1"/>
          <p:nvPr/>
        </p:nvSpPr>
        <p:spPr>
          <a:xfrm>
            <a:off x="4372211" y="4744673"/>
            <a:ext cx="338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20-12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ADAD97-CE31-6A02-3720-2EA957F3A5D0}"/>
              </a:ext>
            </a:extLst>
          </p:cNvPr>
          <p:cNvSpPr txBox="1"/>
          <p:nvPr/>
        </p:nvSpPr>
        <p:spPr>
          <a:xfrm>
            <a:off x="265185" y="2911743"/>
            <a:ext cx="113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20-18+18-16+16-14+14-12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B4C6CBD3-3B8B-8F40-55A5-3EA104B0038E}"/>
              </a:ext>
            </a:extLst>
          </p:cNvPr>
          <p:cNvSpPr/>
          <p:nvPr/>
        </p:nvSpPr>
        <p:spPr>
          <a:xfrm rot="10800000">
            <a:off x="5334747" y="4141275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3976748-8BBE-E51F-1929-3FA8E92B1220}"/>
              </a:ext>
            </a:extLst>
          </p:cNvPr>
          <p:cNvCxnSpPr>
            <a:cxnSpLocks/>
          </p:cNvCxnSpPr>
          <p:nvPr/>
        </p:nvCxnSpPr>
        <p:spPr>
          <a:xfrm flipH="1">
            <a:off x="2452387" y="2889677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909E415-1B43-6E86-8943-1879694C8FAC}"/>
              </a:ext>
            </a:extLst>
          </p:cNvPr>
          <p:cNvCxnSpPr>
            <a:cxnSpLocks/>
          </p:cNvCxnSpPr>
          <p:nvPr/>
        </p:nvCxnSpPr>
        <p:spPr>
          <a:xfrm flipH="1">
            <a:off x="1342044" y="2914364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3044636D-E6DE-42EE-1BDB-701285932769}"/>
              </a:ext>
            </a:extLst>
          </p:cNvPr>
          <p:cNvCxnSpPr>
            <a:cxnSpLocks/>
          </p:cNvCxnSpPr>
          <p:nvPr/>
        </p:nvCxnSpPr>
        <p:spPr>
          <a:xfrm flipH="1">
            <a:off x="3703254" y="2962285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89E487C-B752-2FB4-3940-4239F6B732E9}"/>
              </a:ext>
            </a:extLst>
          </p:cNvPr>
          <p:cNvCxnSpPr>
            <a:cxnSpLocks/>
          </p:cNvCxnSpPr>
          <p:nvPr/>
        </p:nvCxnSpPr>
        <p:spPr>
          <a:xfrm flipH="1">
            <a:off x="4914537" y="2947350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D6E0D5E-EA8E-6094-97DF-8175D1A9D646}"/>
              </a:ext>
            </a:extLst>
          </p:cNvPr>
          <p:cNvCxnSpPr>
            <a:cxnSpLocks/>
          </p:cNvCxnSpPr>
          <p:nvPr/>
        </p:nvCxnSpPr>
        <p:spPr>
          <a:xfrm flipH="1">
            <a:off x="6064464" y="2962285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7A37C33-7736-6E0D-9AAF-E559D1D336AF}"/>
              </a:ext>
            </a:extLst>
          </p:cNvPr>
          <p:cNvCxnSpPr>
            <a:cxnSpLocks/>
          </p:cNvCxnSpPr>
          <p:nvPr/>
        </p:nvCxnSpPr>
        <p:spPr>
          <a:xfrm flipH="1">
            <a:off x="7315335" y="2931627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23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練習③　打ち消そう！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203703"/>
            <a:ext cx="11774365" cy="4460419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こたえ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4E25ED-3974-EFF2-2F6C-01C8CC494205}"/>
              </a:ext>
            </a:extLst>
          </p:cNvPr>
          <p:cNvSpPr txBox="1"/>
          <p:nvPr/>
        </p:nvSpPr>
        <p:spPr>
          <a:xfrm>
            <a:off x="4259122" y="4993146"/>
            <a:ext cx="781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消せるところはナナメ線（</a:t>
            </a:r>
            <a:r>
              <a:rPr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/</a:t>
            </a:r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）で消しちゃおう！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239D9C-8D05-6A99-4E87-4B2FB108FA42}"/>
              </a:ext>
            </a:extLst>
          </p:cNvPr>
          <p:cNvSpPr txBox="1"/>
          <p:nvPr/>
        </p:nvSpPr>
        <p:spPr>
          <a:xfrm>
            <a:off x="1171056" y="1471686"/>
            <a:ext cx="113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50-48+48-46+46-44+44-43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B64AF2-9D8A-0C08-A2B4-CA5361F53A59}"/>
              </a:ext>
            </a:extLst>
          </p:cNvPr>
          <p:cNvSpPr txBox="1"/>
          <p:nvPr/>
        </p:nvSpPr>
        <p:spPr>
          <a:xfrm>
            <a:off x="364145" y="3316852"/>
            <a:ext cx="113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50-48+48-46+46-44+44-43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AB4828-361D-6CCF-AE96-4903CCF80C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3141119" y="4742028"/>
            <a:ext cx="1166535" cy="13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0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43385" y="161045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練習③　打ち消そう！答え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203703"/>
            <a:ext cx="11774365" cy="4460419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24528" y="5926550"/>
                <a:ext cx="3794457" cy="610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こたえ</m:t>
                    </m:r>
                    <m:r>
                      <a:rPr lang="ja-JP" altLang="en-US" sz="30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　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en-US" altLang="ja-JP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28" y="5926550"/>
                <a:ext cx="3794457" cy="610360"/>
              </a:xfrm>
              <a:prstGeom prst="rect">
                <a:avLst/>
              </a:prstGeom>
              <a:blipFill>
                <a:blip r:embed="rId5"/>
                <a:stretch>
                  <a:fillRect t="-4000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4E25ED-3974-EFF2-2F6C-01C8CC494205}"/>
              </a:ext>
            </a:extLst>
          </p:cNvPr>
          <p:cNvSpPr txBox="1"/>
          <p:nvPr/>
        </p:nvSpPr>
        <p:spPr>
          <a:xfrm>
            <a:off x="4259122" y="4993146"/>
            <a:ext cx="781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けっきょく</a:t>
            </a:r>
            <a:r>
              <a:rPr lang="en-US" altLang="ja-JP" sz="3200" spc="20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50-43</a:t>
            </a:r>
            <a:r>
              <a:rPr lang="ja-JP" altLang="en-US" sz="3200" spc="20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　</a:t>
            </a:r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だけが残るね！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239D9C-8D05-6A99-4E87-4B2FB108FA42}"/>
              </a:ext>
            </a:extLst>
          </p:cNvPr>
          <p:cNvSpPr txBox="1"/>
          <p:nvPr/>
        </p:nvSpPr>
        <p:spPr>
          <a:xfrm>
            <a:off x="1171056" y="1471686"/>
            <a:ext cx="113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50-48+48-46+46-44+44-43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B64AF2-9D8A-0C08-A2B4-CA5361F53A59}"/>
              </a:ext>
            </a:extLst>
          </p:cNvPr>
          <p:cNvSpPr txBox="1"/>
          <p:nvPr/>
        </p:nvSpPr>
        <p:spPr>
          <a:xfrm>
            <a:off x="364145" y="3316852"/>
            <a:ext cx="113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50-48+48-46+46-44+44-43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</a:p>
        </p:txBody>
      </p:sp>
      <p:pic>
        <p:nvPicPr>
          <p:cNvPr id="16" name="図 1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AB4828-361D-6CCF-AE96-4903CCF80C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3141119" y="4742028"/>
            <a:ext cx="1166535" cy="1374205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513DA19-82CD-11F1-736B-B5F8D6A51914}"/>
              </a:ext>
            </a:extLst>
          </p:cNvPr>
          <p:cNvCxnSpPr>
            <a:cxnSpLocks/>
          </p:cNvCxnSpPr>
          <p:nvPr/>
        </p:nvCxnSpPr>
        <p:spPr>
          <a:xfrm flipH="1">
            <a:off x="2616705" y="3285482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F575599-C308-3524-A549-4403AE37EC4C}"/>
              </a:ext>
            </a:extLst>
          </p:cNvPr>
          <p:cNvCxnSpPr>
            <a:cxnSpLocks/>
          </p:cNvCxnSpPr>
          <p:nvPr/>
        </p:nvCxnSpPr>
        <p:spPr>
          <a:xfrm flipH="1">
            <a:off x="1506362" y="3310169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0DFF257-598E-EF09-E189-84DE43AA6222}"/>
              </a:ext>
            </a:extLst>
          </p:cNvPr>
          <p:cNvCxnSpPr>
            <a:cxnSpLocks/>
          </p:cNvCxnSpPr>
          <p:nvPr/>
        </p:nvCxnSpPr>
        <p:spPr>
          <a:xfrm flipH="1">
            <a:off x="3867572" y="3358090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07E3381-D83A-E5E5-12DD-FF2BC9AA64BE}"/>
              </a:ext>
            </a:extLst>
          </p:cNvPr>
          <p:cNvCxnSpPr>
            <a:cxnSpLocks/>
          </p:cNvCxnSpPr>
          <p:nvPr/>
        </p:nvCxnSpPr>
        <p:spPr>
          <a:xfrm flipH="1">
            <a:off x="5078855" y="3343155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DC6BDAE-F3E4-5932-5EA3-83FFE0F08783}"/>
              </a:ext>
            </a:extLst>
          </p:cNvPr>
          <p:cNvCxnSpPr>
            <a:cxnSpLocks/>
          </p:cNvCxnSpPr>
          <p:nvPr/>
        </p:nvCxnSpPr>
        <p:spPr>
          <a:xfrm flipH="1">
            <a:off x="6228782" y="3358090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29125C8-E33E-65CE-AE49-CC02630C9FD8}"/>
              </a:ext>
            </a:extLst>
          </p:cNvPr>
          <p:cNvCxnSpPr>
            <a:cxnSpLocks/>
          </p:cNvCxnSpPr>
          <p:nvPr/>
        </p:nvCxnSpPr>
        <p:spPr>
          <a:xfrm flipH="1">
            <a:off x="7479653" y="3327432"/>
            <a:ext cx="982169" cy="63106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11FC502-CCA6-D406-4F67-28AA69867656}"/>
              </a:ext>
            </a:extLst>
          </p:cNvPr>
          <p:cNvSpPr txBox="1"/>
          <p:nvPr/>
        </p:nvSpPr>
        <p:spPr>
          <a:xfrm>
            <a:off x="8303024" y="101067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62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練習④　打ち消そう！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414905"/>
            <a:ext cx="11774365" cy="4249217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こたえ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4E25ED-3974-EFF2-2F6C-01C8CC494205}"/>
              </a:ext>
            </a:extLst>
          </p:cNvPr>
          <p:cNvSpPr txBox="1"/>
          <p:nvPr/>
        </p:nvSpPr>
        <p:spPr>
          <a:xfrm>
            <a:off x="4210592" y="4896749"/>
            <a:ext cx="781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分数でも消せるところはあるかな？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16" name="図 1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AB4828-361D-6CCF-AE96-4903CCF80C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3141119" y="4742028"/>
            <a:ext cx="1166535" cy="1374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99665F5-9A62-45B9-DBE2-79A01196E342}"/>
                  </a:ext>
                </a:extLst>
              </p:cNvPr>
              <p:cNvSpPr txBox="1"/>
              <p:nvPr/>
            </p:nvSpPr>
            <p:spPr>
              <a:xfrm>
                <a:off x="1330878" y="1227043"/>
                <a:ext cx="12053455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  <m:r>
                      <a:rPr lang="en-US" altLang="ja-JP" sz="44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  <m:r>
                      <a:rPr lang="en-US" altLang="ja-JP" sz="44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+</m:t>
                    </m:r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  <m:r>
                      <a:rPr lang="en-US" altLang="ja-JP" sz="4400" b="1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endParaRPr lang="en-US" altLang="ja-JP" sz="4400" b="1" spc="1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99665F5-9A62-45B9-DBE2-79A01196E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78" y="1227043"/>
                <a:ext cx="12053455" cy="1052660"/>
              </a:xfrm>
              <a:prstGeom prst="rect">
                <a:avLst/>
              </a:prstGeom>
              <a:blipFill>
                <a:blip r:embed="rId7"/>
                <a:stretch>
                  <a:fillRect b="-17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39F84DE-A233-4462-556B-57908D1ECEC0}"/>
                  </a:ext>
                </a:extLst>
              </p:cNvPr>
              <p:cNvSpPr txBox="1"/>
              <p:nvPr/>
            </p:nvSpPr>
            <p:spPr>
              <a:xfrm>
                <a:off x="691971" y="3129497"/>
                <a:ext cx="5941250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  <m:r>
                      <a:rPr lang="en-US" altLang="ja-JP" sz="44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  <m:r>
                      <a:rPr lang="en-US" altLang="ja-JP" sz="44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+</m:t>
                    </m:r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  <m:r>
                      <a:rPr lang="en-US" altLang="ja-JP" sz="4400" b="1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endParaRPr lang="en-US" altLang="ja-JP" sz="4400" b="1" spc="1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39F84DE-A233-4462-556B-57908D1EC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71" y="3129497"/>
                <a:ext cx="5941250" cy="1052660"/>
              </a:xfrm>
              <a:prstGeom prst="rect">
                <a:avLst/>
              </a:prstGeom>
              <a:blipFill>
                <a:blip r:embed="rId8"/>
                <a:stretch>
                  <a:fillRect b="-17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93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練習④　打ち消そう！答え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414905"/>
            <a:ext cx="11774365" cy="4249217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52442" y="2427685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42" y="2427685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37716" y="5398364"/>
                <a:ext cx="3750495" cy="977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こたえ</m:t>
                      </m:r>
                      <m:r>
                        <a:rPr lang="ja-JP" altLang="en-US" sz="3000" i="1" spc="15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　</m:t>
                      </m:r>
                      <m:f>
                        <m:fPr>
                          <m:ctrlPr>
                            <a:rPr lang="el-GR" altLang="ja-JP" sz="3200" i="1" spc="15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lang="en-US" altLang="ja-JP" sz="3200" i="1" spc="15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3200" i="1" spc="15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altLang="ja-JP" sz="32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716" y="5398364"/>
                <a:ext cx="3750495" cy="977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99665F5-9A62-45B9-DBE2-79A01196E342}"/>
                  </a:ext>
                </a:extLst>
              </p:cNvPr>
              <p:cNvSpPr txBox="1"/>
              <p:nvPr/>
            </p:nvSpPr>
            <p:spPr>
              <a:xfrm>
                <a:off x="1330878" y="1227043"/>
                <a:ext cx="12053455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  <m:r>
                      <a:rPr lang="en-US" altLang="ja-JP" sz="44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  <m:r>
                      <a:rPr lang="en-US" altLang="ja-JP" sz="44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+</m:t>
                    </m:r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  <m:r>
                      <a:rPr lang="en-US" altLang="ja-JP" sz="4400" b="1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endParaRPr lang="en-US" altLang="ja-JP" sz="4400" b="1" spc="1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99665F5-9A62-45B9-DBE2-79A01196E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78" y="1227043"/>
                <a:ext cx="12053455" cy="1052660"/>
              </a:xfrm>
              <a:prstGeom prst="rect">
                <a:avLst/>
              </a:prstGeom>
              <a:blipFill>
                <a:blip r:embed="rId6"/>
                <a:stretch>
                  <a:fillRect b="-17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39F84DE-A233-4462-556B-57908D1ECEC0}"/>
                  </a:ext>
                </a:extLst>
              </p:cNvPr>
              <p:cNvSpPr txBox="1"/>
              <p:nvPr/>
            </p:nvSpPr>
            <p:spPr>
              <a:xfrm>
                <a:off x="538105" y="2778561"/>
                <a:ext cx="5941250" cy="400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  <m:r>
                      <a:rPr lang="en-US" altLang="ja-JP" sz="44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  <m:r>
                      <a:rPr lang="en-US" altLang="ja-JP" sz="44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+</m:t>
                    </m:r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endParaRPr lang="en-US" altLang="ja-JP" sz="4400" b="1" spc="1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en-US" altLang="ja-JP" sz="4400" b="1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=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b="1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endParaRPr lang="en-US" altLang="ja-JP" sz="4400" b="1" spc="1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＝</a:t>
                </a:r>
                <a:r>
                  <a:rPr lang="el-GR" altLang="ja-JP" sz="44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num>
                      <m:den>
                        <m:r>
                          <a:rPr lang="en-US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ja-JP" sz="4400" b="1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num>
                      <m:den>
                        <m:r>
                          <a:rPr lang="en-US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</m:t>
                        </m:r>
                      </m:den>
                    </m:f>
                  </m:oMath>
                </a14:m>
                <a:endParaRPr lang="en-US" altLang="ja-JP" sz="4400" b="1" spc="1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num>
                      <m:den>
                        <m:r>
                          <a:rPr lang="en-US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</m:t>
                        </m:r>
                      </m:den>
                    </m:f>
                  </m:oMath>
                </a14:m>
                <a:endParaRPr lang="en-US" altLang="ja-JP" sz="4400" b="1" spc="1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39F84DE-A233-4462-556B-57908D1EC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05" y="2778561"/>
                <a:ext cx="5941250" cy="4005968"/>
              </a:xfrm>
              <a:prstGeom prst="rect">
                <a:avLst/>
              </a:prstGeom>
              <a:blipFill>
                <a:blip r:embed="rId7"/>
                <a:stretch>
                  <a:fillRect l="-4103" b="-2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CD39C39-BAAF-B4B9-CF05-5AEC736F3556}"/>
              </a:ext>
            </a:extLst>
          </p:cNvPr>
          <p:cNvCxnSpPr>
            <a:cxnSpLocks/>
          </p:cNvCxnSpPr>
          <p:nvPr/>
        </p:nvCxnSpPr>
        <p:spPr>
          <a:xfrm flipH="1">
            <a:off x="4362692" y="2967742"/>
            <a:ext cx="770845" cy="821089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D2764D62-ABCB-8137-71B0-F8C098344E34}"/>
              </a:ext>
            </a:extLst>
          </p:cNvPr>
          <p:cNvCxnSpPr>
            <a:cxnSpLocks/>
          </p:cNvCxnSpPr>
          <p:nvPr/>
        </p:nvCxnSpPr>
        <p:spPr>
          <a:xfrm flipH="1">
            <a:off x="1892887" y="2913261"/>
            <a:ext cx="770845" cy="821089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FA4BFB0-9D99-FED8-C28A-03D4A009102D}"/>
              </a:ext>
            </a:extLst>
          </p:cNvPr>
          <p:cNvCxnSpPr>
            <a:cxnSpLocks/>
          </p:cNvCxnSpPr>
          <p:nvPr/>
        </p:nvCxnSpPr>
        <p:spPr>
          <a:xfrm flipH="1">
            <a:off x="2549961" y="2974842"/>
            <a:ext cx="770845" cy="821089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E855817-F9A2-B7F8-6096-B4CCE7065FDF}"/>
              </a:ext>
            </a:extLst>
          </p:cNvPr>
          <p:cNvCxnSpPr>
            <a:cxnSpLocks/>
          </p:cNvCxnSpPr>
          <p:nvPr/>
        </p:nvCxnSpPr>
        <p:spPr>
          <a:xfrm flipH="1">
            <a:off x="3407970" y="2935276"/>
            <a:ext cx="770845" cy="821089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2F30E0-FC50-4CC9-7E21-6BF2B8D65FF8}"/>
              </a:ext>
            </a:extLst>
          </p:cNvPr>
          <p:cNvSpPr txBox="1"/>
          <p:nvPr/>
        </p:nvSpPr>
        <p:spPr>
          <a:xfrm>
            <a:off x="8303024" y="101067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31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準備その③　ひと手間かける</a:t>
            </a:r>
            <a:endParaRPr kumimoji="1" lang="en-US" altLang="ja-JP" sz="6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992CEF-DC6D-455B-9FE9-416B03687138}"/>
              </a:ext>
            </a:extLst>
          </p:cNvPr>
          <p:cNvSpPr txBox="1"/>
          <p:nvPr/>
        </p:nvSpPr>
        <p:spPr>
          <a:xfrm>
            <a:off x="325481" y="1442827"/>
            <a:ext cx="113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7×13+65+88×13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3C5094-0752-00EF-E82C-A3779FFD9313}"/>
              </a:ext>
            </a:extLst>
          </p:cNvPr>
          <p:cNvSpPr txBox="1"/>
          <p:nvPr/>
        </p:nvSpPr>
        <p:spPr>
          <a:xfrm>
            <a:off x="2349455" y="5053596"/>
            <a:ext cx="9827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(7+88)×13+65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この工夫も悪くないけど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……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！？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C796408-DA17-CE7D-148D-B958634C2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613331" y="2314014"/>
            <a:ext cx="1166535" cy="137420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E3C33C-C4F8-3FD0-54E4-04ECBABA7DB5}"/>
              </a:ext>
            </a:extLst>
          </p:cNvPr>
          <p:cNvSpPr txBox="1"/>
          <p:nvPr/>
        </p:nvSpPr>
        <p:spPr>
          <a:xfrm>
            <a:off x="1739953" y="2458112"/>
            <a:ext cx="781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この問題をどう解こうか？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C656765-5DC1-C324-D2ED-6962AA22EA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8"/>
          <a:stretch/>
        </p:blipFill>
        <p:spPr>
          <a:xfrm>
            <a:off x="613331" y="3815114"/>
            <a:ext cx="1478877" cy="142633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945701-CE08-EDAC-CFEE-9AECC210A48B}"/>
              </a:ext>
            </a:extLst>
          </p:cNvPr>
          <p:cNvSpPr txBox="1"/>
          <p:nvPr/>
        </p:nvSpPr>
        <p:spPr>
          <a:xfrm>
            <a:off x="2153191" y="3899385"/>
            <a:ext cx="9827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×13</a:t>
            </a:r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の共通に注目して　下の式のようにするのもアリだけど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もっと楽な方法があるんだ。　次のページで紹介するよ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35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準備その③　ひと手間かける</a:t>
            </a:r>
            <a:endParaRPr kumimoji="1" lang="en-US" altLang="ja-JP" sz="6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992CEF-DC6D-455B-9FE9-416B03687138}"/>
              </a:ext>
            </a:extLst>
          </p:cNvPr>
          <p:cNvSpPr txBox="1"/>
          <p:nvPr/>
        </p:nvSpPr>
        <p:spPr>
          <a:xfrm>
            <a:off x="325481" y="1442827"/>
            <a:ext cx="113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7×13+65+88×13</a:t>
            </a: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0242A720-9FAD-7A0D-C6EC-6CD25A276A77}"/>
              </a:ext>
            </a:extLst>
          </p:cNvPr>
          <p:cNvSpPr/>
          <p:nvPr/>
        </p:nvSpPr>
        <p:spPr>
          <a:xfrm rot="10800000">
            <a:off x="5432716" y="238299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3EC0459D-F0CC-A662-74C5-DEE878BF9775}"/>
              </a:ext>
            </a:extLst>
          </p:cNvPr>
          <p:cNvSpPr/>
          <p:nvPr/>
        </p:nvSpPr>
        <p:spPr>
          <a:xfrm rot="10800000">
            <a:off x="5510150" y="4368319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3C5094-0752-00EF-E82C-A3779FFD9313}"/>
              </a:ext>
            </a:extLst>
          </p:cNvPr>
          <p:cNvSpPr txBox="1"/>
          <p:nvPr/>
        </p:nvSpPr>
        <p:spPr>
          <a:xfrm>
            <a:off x="2702385" y="4995429"/>
            <a:ext cx="9827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（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7+5+88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×13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100×13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827FD8-FB89-2427-4BD0-E8844E020F94}"/>
              </a:ext>
            </a:extLst>
          </p:cNvPr>
          <p:cNvSpPr txBox="1"/>
          <p:nvPr/>
        </p:nvSpPr>
        <p:spPr>
          <a:xfrm>
            <a:off x="192873" y="3102053"/>
            <a:ext cx="113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7×</a:t>
            </a:r>
            <a:r>
              <a:rPr lang="en-US" altLang="ja-JP" sz="4800" spc="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+5×</a:t>
            </a:r>
            <a:r>
              <a:rPr lang="en-US" altLang="ja-JP" sz="4800" spc="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+88×</a:t>
            </a:r>
            <a:r>
              <a:rPr lang="en-US" altLang="ja-JP" sz="4800" spc="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</a:p>
        </p:txBody>
      </p:sp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2BF8B10-8FBC-3781-6A02-A523DB535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192873" y="5281968"/>
            <a:ext cx="1166535" cy="137420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B96ECAF-AB48-AFE3-03AD-AC1955EA3DA0}"/>
              </a:ext>
            </a:extLst>
          </p:cNvPr>
          <p:cNvSpPr txBox="1"/>
          <p:nvPr/>
        </p:nvSpPr>
        <p:spPr>
          <a:xfrm>
            <a:off x="325481" y="3529108"/>
            <a:ext cx="3081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なんで</a:t>
            </a:r>
            <a:r>
              <a:rPr lang="en-US" altLang="ja-JP" sz="28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65</a:t>
            </a:r>
            <a:r>
              <a:rPr lang="ja-JP" altLang="en-US" sz="28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を「</a:t>
            </a:r>
            <a:r>
              <a:rPr lang="en-US" altLang="ja-JP" sz="28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5×13</a:t>
            </a:r>
            <a:r>
              <a:rPr lang="ja-JP" altLang="en-US" sz="28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」なんて変な書き方に</a:t>
            </a:r>
            <a:endParaRPr lang="en-US" altLang="ja-JP" sz="28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28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変えたんだろう？</a:t>
            </a:r>
            <a:endParaRPr lang="en-US" altLang="ja-JP" sz="28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3E453F-2C8D-0BF8-5342-435AFD1F90AB}"/>
              </a:ext>
            </a:extLst>
          </p:cNvPr>
          <p:cNvSpPr txBox="1"/>
          <p:nvPr/>
        </p:nvSpPr>
        <p:spPr>
          <a:xfrm>
            <a:off x="6535887" y="2336734"/>
            <a:ext cx="5245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65</a:t>
            </a:r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を、あえて</a:t>
            </a:r>
            <a:r>
              <a:rPr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5×13</a:t>
            </a:r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に分解だ！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688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練習⑤　ひと手間かける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414905"/>
            <a:ext cx="11774365" cy="4249217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こたえ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0BAD93-FCCA-73BE-4BE1-31C461C848FC}"/>
              </a:ext>
            </a:extLst>
          </p:cNvPr>
          <p:cNvSpPr txBox="1"/>
          <p:nvPr/>
        </p:nvSpPr>
        <p:spPr>
          <a:xfrm>
            <a:off x="1420123" y="1404256"/>
            <a:ext cx="849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15×11+66+79×11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19A4B4-8F2E-2D3B-5628-2287FA1FCAB3}"/>
              </a:ext>
            </a:extLst>
          </p:cNvPr>
          <p:cNvSpPr txBox="1"/>
          <p:nvPr/>
        </p:nvSpPr>
        <p:spPr>
          <a:xfrm>
            <a:off x="1014383" y="3195139"/>
            <a:ext cx="9431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15×11+66+79×11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15×11+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+79×11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＝（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×11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　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11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練習⑤　ひと手間かける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10031822" y="890017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414905"/>
            <a:ext cx="11774365" cy="4249217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24528" y="5913532"/>
                <a:ext cx="3750495" cy="610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こたえ</m:t>
                      </m:r>
                      <m:r>
                        <a:rPr lang="ja-JP" altLang="en-US" sz="3000" i="1" spc="15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　</m:t>
                      </m:r>
                      <m:r>
                        <a:rPr lang="en-US" altLang="ja-JP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1100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28" y="5913532"/>
                <a:ext cx="3750495" cy="610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0BAD93-FCCA-73BE-4BE1-31C461C848FC}"/>
              </a:ext>
            </a:extLst>
          </p:cNvPr>
          <p:cNvSpPr txBox="1"/>
          <p:nvPr/>
        </p:nvSpPr>
        <p:spPr>
          <a:xfrm>
            <a:off x="1420123" y="1404256"/>
            <a:ext cx="849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15×11+66+79×11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19A4B4-8F2E-2D3B-5628-2287FA1FCAB3}"/>
              </a:ext>
            </a:extLst>
          </p:cNvPr>
          <p:cNvSpPr txBox="1"/>
          <p:nvPr/>
        </p:nvSpPr>
        <p:spPr>
          <a:xfrm>
            <a:off x="1016977" y="2987059"/>
            <a:ext cx="9431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15×11+66+79×11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15×11+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+79×11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＝（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79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×11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100×11</a:t>
            </a:r>
          </a:p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=1100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DB4A20-8344-76AE-10DD-5D45CE5B8E31}"/>
              </a:ext>
            </a:extLst>
          </p:cNvPr>
          <p:cNvSpPr txBox="1"/>
          <p:nvPr/>
        </p:nvSpPr>
        <p:spPr>
          <a:xfrm>
            <a:off x="9510045" y="116849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448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</a:t>
            </a:r>
            <a:r>
              <a:rPr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</a:t>
            </a:r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ひと手間かける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414905"/>
            <a:ext cx="11774365" cy="4249217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こたえ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0BAD93-FCCA-73BE-4BE1-31C461C848FC}"/>
              </a:ext>
            </a:extLst>
          </p:cNvPr>
          <p:cNvSpPr txBox="1"/>
          <p:nvPr/>
        </p:nvSpPr>
        <p:spPr>
          <a:xfrm>
            <a:off x="1420123" y="1404256"/>
            <a:ext cx="849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19×23+138+975×23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19A4B4-8F2E-2D3B-5628-2287FA1FCAB3}"/>
              </a:ext>
            </a:extLst>
          </p:cNvPr>
          <p:cNvSpPr txBox="1"/>
          <p:nvPr/>
        </p:nvSpPr>
        <p:spPr>
          <a:xfrm>
            <a:off x="1014383" y="3195139"/>
            <a:ext cx="943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19×23+138+975×23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74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143068" y="1737132"/>
                <a:ext cx="10920143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48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×</m:t>
                        </m:r>
                        <m:r>
                          <a:rPr lang="en-US" altLang="ja-JP" sz="48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=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68" y="1737132"/>
                <a:ext cx="10920143" cy="1234440"/>
              </a:xfrm>
              <a:prstGeom prst="rect">
                <a:avLst/>
              </a:prstGeom>
              <a:blipFill>
                <a:blip r:embed="rId2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今日解けるようになる問題</a:t>
            </a:r>
            <a:endParaRPr kumimoji="1" lang="en-US" altLang="ja-JP" sz="6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298095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298095"/>
                <a:ext cx="139996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0525C12-018C-FE61-0B17-52356F3C02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339827" y="3301510"/>
            <a:ext cx="1166535" cy="137420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8955E3-9EEB-C5BF-0832-46691B2F7C76}"/>
              </a:ext>
            </a:extLst>
          </p:cNvPr>
          <p:cNvSpPr txBox="1"/>
          <p:nvPr/>
        </p:nvSpPr>
        <p:spPr>
          <a:xfrm>
            <a:off x="1058586" y="3325519"/>
            <a:ext cx="6388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何だこりゃ！？　変な計算！</a:t>
            </a:r>
            <a:endParaRPr kumimoji="1" lang="en-US" altLang="ja-JP" sz="4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67C3B2B-A9CD-5678-F696-3DFC21CF80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8"/>
          <a:stretch/>
        </p:blipFill>
        <p:spPr>
          <a:xfrm>
            <a:off x="10606724" y="4729572"/>
            <a:ext cx="1478877" cy="1426338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1D5503C-B638-C5F7-B99E-5295540644BC}"/>
              </a:ext>
            </a:extLst>
          </p:cNvPr>
          <p:cNvSpPr txBox="1"/>
          <p:nvPr/>
        </p:nvSpPr>
        <p:spPr>
          <a:xfrm>
            <a:off x="1154860" y="4699724"/>
            <a:ext cx="9451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そうだね　ふつうに計算したら大変だね</a:t>
            </a:r>
            <a:endParaRPr kumimoji="1" lang="en-US" altLang="ja-JP" sz="4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pPr algn="ctr"/>
            <a:r>
              <a:rPr lang="ja-JP" altLang="en-US" sz="4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とても便利な工夫があるから、次のページから</a:t>
            </a:r>
            <a:endParaRPr lang="en-US" altLang="ja-JP" sz="4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pPr algn="ctr"/>
            <a:r>
              <a:rPr kumimoji="1" lang="ja-JP" altLang="en-US" sz="4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学んでいこう！</a:t>
            </a:r>
            <a:endParaRPr kumimoji="1" lang="en-US" altLang="ja-JP" sz="4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5D7C88B-34A7-9296-64EA-B0CB31885A99}"/>
              </a:ext>
            </a:extLst>
          </p:cNvPr>
          <p:cNvSpPr txBox="1"/>
          <p:nvPr/>
        </p:nvSpPr>
        <p:spPr>
          <a:xfrm>
            <a:off x="45427" y="4664196"/>
            <a:ext cx="15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ペンギンくん</a:t>
            </a:r>
            <a:endParaRPr lang="en-US" altLang="ja-JP" sz="16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C405141-1243-B664-400A-1B5AB93C871D}"/>
              </a:ext>
            </a:extLst>
          </p:cNvPr>
          <p:cNvSpPr txBox="1"/>
          <p:nvPr/>
        </p:nvSpPr>
        <p:spPr>
          <a:xfrm>
            <a:off x="10371868" y="6274134"/>
            <a:ext cx="171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コアラ先生</a:t>
            </a:r>
            <a:endParaRPr lang="en-US" altLang="ja-JP" sz="20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3143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</a:t>
            </a:r>
            <a:r>
              <a:rPr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⑥</a:t>
            </a:r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ひと手間かける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404256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10031822" y="985636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414905"/>
            <a:ext cx="11774365" cy="4249217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こたえ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en-US" altLang="ja-JP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23000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blipFill>
                <a:blip r:embed="rId5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0BAD93-FCCA-73BE-4BE1-31C461C848FC}"/>
              </a:ext>
            </a:extLst>
          </p:cNvPr>
          <p:cNvSpPr txBox="1"/>
          <p:nvPr/>
        </p:nvSpPr>
        <p:spPr>
          <a:xfrm>
            <a:off x="1420123" y="1404256"/>
            <a:ext cx="849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19×23+138+975×23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19A4B4-8F2E-2D3B-5628-2287FA1FCAB3}"/>
              </a:ext>
            </a:extLst>
          </p:cNvPr>
          <p:cNvSpPr txBox="1"/>
          <p:nvPr/>
        </p:nvSpPr>
        <p:spPr>
          <a:xfrm>
            <a:off x="1016977" y="3017684"/>
            <a:ext cx="9431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19×23+138+975×23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19×23+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+975×23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＝（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975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×23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1000×23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23000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33F3B2-CFFE-B6B6-8A2D-03AF5E883A45}"/>
              </a:ext>
            </a:extLst>
          </p:cNvPr>
          <p:cNvSpPr txBox="1"/>
          <p:nvPr/>
        </p:nvSpPr>
        <p:spPr>
          <a:xfrm>
            <a:off x="9510045" y="101067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019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440588" y="1466206"/>
                <a:ext cx="11310824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48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×</m:t>
                        </m:r>
                        <m:r>
                          <a:rPr lang="en-US" altLang="ja-JP" sz="48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=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88" y="1466206"/>
                <a:ext cx="11310824" cy="1234440"/>
              </a:xfrm>
              <a:prstGeom prst="rect">
                <a:avLst/>
              </a:prstGeom>
              <a:blipFill>
                <a:blip r:embed="rId2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51541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A00E10-A3B7-9DBE-53C7-208EC526BFA5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あと一歩！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3A58F5-E154-90E6-AD11-75D153445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8"/>
          <a:stretch/>
        </p:blipFill>
        <p:spPr>
          <a:xfrm>
            <a:off x="338527" y="3149440"/>
            <a:ext cx="1478877" cy="14263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08F00B-CF0C-EE1D-C920-263D8F1A7667}"/>
              </a:ext>
            </a:extLst>
          </p:cNvPr>
          <p:cNvSpPr txBox="1"/>
          <p:nvPr/>
        </p:nvSpPr>
        <p:spPr>
          <a:xfrm>
            <a:off x="1953151" y="3247636"/>
            <a:ext cx="9003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この問題が解けるようになるまであと一歩だ！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次のワザを身に着けたら、解けるようになるよ！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78C50C-71AF-8430-D045-34B1E265984B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712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387025" y="1137665"/>
                <a:ext cx="4513526" cy="3022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4800" i="1" spc="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  <m:r>
                          <a:rPr lang="en-US" altLang="ja-JP" sz="4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×</m:t>
                        </m:r>
                        <m:r>
                          <a:rPr lang="en-US" altLang="ja-JP" sz="4800" i="1" spc="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  <m:r>
                          <a:rPr lang="en-US" altLang="ja-JP" sz="4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den>
                    </m:f>
                    <m:r>
                      <a:rPr lang="en-US" altLang="ja-JP" sz="4800" i="1" spc="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800" spc="150" dirty="0">
                  <a:ea typeface="メイリオ" panose="020B0604030504040204" pitchFamily="50" charset="-128"/>
                </a:endParaRPr>
              </a:p>
              <a:p>
                <a:endParaRPr lang="en-US" altLang="ja-JP" sz="4800" spc="150" dirty="0">
                  <a:ea typeface="メイリオ" panose="020B0604030504040204" pitchFamily="50" charset="-128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8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ja-JP" altLang="en-US" sz="48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  <m:r>
                      <a:rPr lang="en-US" altLang="ja-JP" sz="4800" b="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lang="ja-JP" altLang="en-US" sz="48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r>
                  <a:rPr lang="ja-JP" altLang="en-US" sz="4800" b="0" spc="150" dirty="0">
                    <a:ea typeface="メイリオ" panose="020B0604030504040204" pitchFamily="50" charset="-128"/>
                  </a:rPr>
                  <a:t>　</a:t>
                </a:r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" y="1137665"/>
                <a:ext cx="4513526" cy="3022238"/>
              </a:xfrm>
              <a:prstGeom prst="rect">
                <a:avLst/>
              </a:prstGeom>
              <a:blipFill>
                <a:blip r:embed="rId2"/>
                <a:stretch>
                  <a:fillRect l="-135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15417" y="1070647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09671" y="128482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変形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FBD92685-984E-2AFF-0A1A-7280C07F5086}"/>
              </a:ext>
            </a:extLst>
          </p:cNvPr>
          <p:cNvSpPr/>
          <p:nvPr/>
        </p:nvSpPr>
        <p:spPr>
          <a:xfrm>
            <a:off x="5048791" y="1235043"/>
            <a:ext cx="661059" cy="28827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D743B63-C146-4285-27D1-CB36B5D23630}"/>
                  </a:ext>
                </a:extLst>
              </p:cNvPr>
              <p:cNvSpPr txBox="1"/>
              <p:nvPr/>
            </p:nvSpPr>
            <p:spPr>
              <a:xfrm>
                <a:off x="6005759" y="2044917"/>
                <a:ext cx="3458876" cy="113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(2×3)</m:t>
                        </m:r>
                      </m:den>
                    </m:f>
                  </m:oMath>
                </a14:m>
                <a:r>
                  <a:rPr lang="ja-JP" altLang="en-US" sz="4400" spc="150" dirty="0">
                    <a:ea typeface="メイリオ" panose="020B0604030504040204" pitchFamily="50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endParaRPr lang="en-US" altLang="ja-JP" sz="4400" b="0" spc="150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D743B63-C146-4285-27D1-CB36B5D23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759" y="2044917"/>
                <a:ext cx="3458876" cy="1139286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53E8C24-8F0F-12D7-1EB8-C7A328C6EA36}"/>
                  </a:ext>
                </a:extLst>
              </p:cNvPr>
              <p:cNvSpPr txBox="1"/>
              <p:nvPr/>
            </p:nvSpPr>
            <p:spPr>
              <a:xfrm>
                <a:off x="1183574" y="4318727"/>
                <a:ext cx="11036135" cy="758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spc="200" dirty="0">
                    <a:latin typeface="花とちょうちょ" panose="02000600000000000000" pitchFamily="2" charset="-128"/>
                    <a:ea typeface="花とちょうちょ" panose="02000600000000000000" pitchFamily="2" charset="-128"/>
                  </a:rPr>
                  <a:t>赤い式も青い式も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  <m:r>
                      <a:rPr lang="ja-JP" altLang="en-US" sz="2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だから</m:t>
                    </m:r>
                  </m:oMath>
                </a14:m>
                <a:r>
                  <a:rPr lang="ja-JP" altLang="en-US" sz="2800" spc="200" dirty="0">
                    <a:latin typeface="花とちょうちょ" panose="02000600000000000000" pitchFamily="2" charset="-128"/>
                    <a:ea typeface="花とちょうちょ" panose="02000600000000000000" pitchFamily="2" charset="-128"/>
                  </a:rPr>
                  <a:t>、</a:t>
                </a:r>
                <a:r>
                  <a:rPr lang="el-GR" altLang="ja-JP" sz="2800" spc="150" dirty="0">
                    <a:solidFill>
                      <a:srgbClr val="C00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(2×3)</m:t>
                        </m:r>
                      </m:den>
                    </m:f>
                  </m:oMath>
                </a14:m>
                <a:r>
                  <a:rPr lang="ja-JP" altLang="en-US" sz="2800" spc="150" dirty="0">
                    <a:ea typeface="メイリオ" panose="020B0604030504040204" pitchFamily="50" charset="-128"/>
                  </a:rPr>
                  <a:t>＝</a:t>
                </a:r>
                <a:r>
                  <a:rPr lang="el-GR" altLang="ja-JP" sz="2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28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28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ja-JP" altLang="en-US" sz="2800" spc="200" dirty="0">
                    <a:latin typeface="花とちょうちょ" panose="02000600000000000000" pitchFamily="2" charset="-128"/>
                    <a:ea typeface="花とちょうちょ" panose="02000600000000000000" pitchFamily="2" charset="-128"/>
                  </a:rPr>
                  <a:t>と書いても嘘じゃないね</a:t>
                </a:r>
                <a:endParaRPr lang="en-US" altLang="ja-JP" sz="2800" spc="200" dirty="0">
                  <a:latin typeface="花とちょうちょ" panose="02000600000000000000" pitchFamily="2" charset="-128"/>
                  <a:ea typeface="花とちょうちょ" panose="02000600000000000000" pitchFamily="2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53E8C24-8F0F-12D7-1EB8-C7A328C6E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574" y="4318727"/>
                <a:ext cx="11036135" cy="758606"/>
              </a:xfrm>
              <a:prstGeom prst="rect">
                <a:avLst/>
              </a:prstGeom>
              <a:blipFill>
                <a:blip r:embed="rId4"/>
                <a:stretch>
                  <a:fillRect l="-1104" b="-72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BB2F41B-7F6E-0C8E-37E5-99BDE6A85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109671" y="4218417"/>
            <a:ext cx="1166535" cy="137420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48E287-16E0-FC41-41AF-6036F46805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8"/>
          <a:stretch/>
        </p:blipFill>
        <p:spPr>
          <a:xfrm>
            <a:off x="109671" y="5578684"/>
            <a:ext cx="1320819" cy="1273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7783623-3A68-4BAC-BF7D-B4500AE2D6FA}"/>
                  </a:ext>
                </a:extLst>
              </p:cNvPr>
              <p:cNvSpPr txBox="1"/>
              <p:nvPr/>
            </p:nvSpPr>
            <p:spPr>
              <a:xfrm>
                <a:off x="1430489" y="5533285"/>
                <a:ext cx="10789219" cy="1189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spc="200" dirty="0">
                    <a:latin typeface="花とちょうちょ" panose="02000600000000000000" pitchFamily="2" charset="-128"/>
                    <a:ea typeface="花とちょうちょ" panose="02000600000000000000" pitchFamily="2" charset="-128"/>
                  </a:rPr>
                  <a:t>なんで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(2×3)</m:t>
                        </m:r>
                      </m:den>
                    </m:f>
                    <m:r>
                      <a:rPr lang="en-US" altLang="ja-JP" sz="2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  <m:f>
                      <m:fPr>
                        <m:ctrlPr>
                          <a:rPr lang="el-GR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r>
                  <a:rPr lang="ja-JP" altLang="en-US" sz="2800" spc="200" dirty="0">
                    <a:latin typeface="花とちょうちょ" panose="02000600000000000000" pitchFamily="2" charset="-128"/>
                    <a:ea typeface="花とちょうちょ" panose="02000600000000000000" pitchFamily="2" charset="-128"/>
                  </a:rPr>
                  <a:t>って書かずに、</a:t>
                </a:r>
                <a:r>
                  <a:rPr lang="el-GR" altLang="ja-JP" sz="2800" spc="150" dirty="0">
                    <a:solidFill>
                      <a:srgbClr val="C00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(2×3)</m:t>
                        </m:r>
                      </m:den>
                    </m:f>
                  </m:oMath>
                </a14:m>
                <a:r>
                  <a:rPr lang="ja-JP" altLang="en-US" sz="2800" spc="150" dirty="0">
                    <a:ea typeface="メイリオ" panose="020B0604030504040204" pitchFamily="50" charset="-128"/>
                  </a:rPr>
                  <a:t>＝</a:t>
                </a:r>
                <a:r>
                  <a:rPr lang="el-GR" altLang="ja-JP" sz="2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28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28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ja-JP" altLang="en-US" sz="2800" spc="200" dirty="0">
                    <a:latin typeface="花とちょうちょ" panose="02000600000000000000" pitchFamily="2" charset="-128"/>
                    <a:ea typeface="花とちょうちょ" panose="02000600000000000000" pitchFamily="2" charset="-128"/>
                  </a:rPr>
                  <a:t>なんて変な式にするのか？</a:t>
                </a:r>
                <a:endParaRPr lang="en-US" altLang="ja-JP" sz="2800" spc="200" dirty="0">
                  <a:latin typeface="花とちょうちょ" panose="02000600000000000000" pitchFamily="2" charset="-128"/>
                  <a:ea typeface="花とちょうちょ" panose="02000600000000000000" pitchFamily="2" charset="-128"/>
                </a:endParaRPr>
              </a:p>
              <a:p>
                <a:r>
                  <a:rPr lang="ja-JP" altLang="en-US" sz="2800" spc="200" dirty="0">
                    <a:latin typeface="花とちょうちょ" panose="02000600000000000000" pitchFamily="2" charset="-128"/>
                    <a:ea typeface="花とちょうちょ" panose="02000600000000000000" pitchFamily="2" charset="-128"/>
                  </a:rPr>
                  <a:t>それはね、あとで良いことが起きるからだよ！</a:t>
                </a:r>
                <a:endParaRPr lang="en-US" altLang="ja-JP" sz="2800" spc="200" dirty="0">
                  <a:latin typeface="花とちょうちょ" panose="02000600000000000000" pitchFamily="2" charset="-128"/>
                  <a:ea typeface="花とちょうちょ" panose="02000600000000000000" pitchFamily="2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7783623-3A68-4BAC-BF7D-B4500AE2D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489" y="5533285"/>
                <a:ext cx="10789219" cy="1189493"/>
              </a:xfrm>
              <a:prstGeom prst="rect">
                <a:avLst/>
              </a:prstGeom>
              <a:blipFill>
                <a:blip r:embed="rId7"/>
                <a:stretch>
                  <a:fillRect l="-1186" b="-1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E6FB51-78D4-FEA4-F987-CED1613BA92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130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717942" y="1481519"/>
                <a:ext cx="11310824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48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×</m:t>
                        </m:r>
                        <m:r>
                          <a:rPr lang="en-US" altLang="ja-JP" sz="48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42" y="1481519"/>
                <a:ext cx="11310824" cy="1234440"/>
              </a:xfrm>
              <a:prstGeom prst="rect">
                <a:avLst/>
              </a:prstGeom>
              <a:blipFill>
                <a:blip r:embed="rId2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82632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63234" y="194082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すごい</a:t>
            </a:r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分解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3A96891-CCE6-7852-AB88-E11E153807A9}"/>
                  </a:ext>
                </a:extLst>
              </p:cNvPr>
              <p:cNvSpPr txBox="1"/>
              <p:nvPr/>
            </p:nvSpPr>
            <p:spPr>
              <a:xfrm>
                <a:off x="-58176" y="2987733"/>
                <a:ext cx="11680160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4800" spc="150" dirty="0">
                        <a:ea typeface="メイリオ" panose="020B0604030504040204" pitchFamily="50" charset="-128"/>
                      </a:rPr>
                      <m:t>＝</m:t>
                    </m:r>
                    <m:r>
                      <m:rPr>
                        <m:nor/>
                      </m:rPr>
                      <a:rPr lang="el-GR" altLang="ja-JP" sz="4800" spc="150" dirty="0">
                        <a:ea typeface="メイリオ" panose="020B0604030504040204" pitchFamily="50" charset="-128"/>
                      </a:rPr>
                      <m:t> </m:t>
                    </m:r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4800" spc="150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rPr>
                      <m:t>−</m:t>
                    </m:r>
                    <m:r>
                      <m:rPr>
                        <m:nor/>
                      </m:rPr>
                      <a:rPr lang="el-GR" altLang="ja-JP" sz="4800" spc="150" dirty="0">
                        <a:solidFill>
                          <a:srgbClr val="FF0000"/>
                        </a:solidFill>
                        <a:ea typeface="メイリオ" panose="020B0604030504040204" pitchFamily="50" charset="-128"/>
                      </a:rPr>
                      <m:t> </m:t>
                    </m:r>
                    <m:f>
                      <m:fPr>
                        <m:ctrlPr>
                          <a:rPr lang="el-GR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3A96891-CCE6-7852-AB88-E11E15380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176" y="2987733"/>
                <a:ext cx="11680160" cy="1234440"/>
              </a:xfrm>
              <a:prstGeom prst="rect">
                <a:avLst/>
              </a:prstGeom>
              <a:blipFill>
                <a:blip r:embed="rId3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E936904-583B-15E7-C803-D72A1C93AAD8}"/>
                  </a:ext>
                </a:extLst>
              </p:cNvPr>
              <p:cNvSpPr txBox="1"/>
              <p:nvPr/>
            </p:nvSpPr>
            <p:spPr>
              <a:xfrm>
                <a:off x="1274618" y="4740328"/>
                <a:ext cx="11036135" cy="1189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spc="200" dirty="0">
                    <a:latin typeface="花とちょうちょ" panose="02000600000000000000" pitchFamily="2" charset="-128"/>
                    <a:ea typeface="花とちょうちょ" panose="02000600000000000000" pitchFamily="2" charset="-128"/>
                  </a:rPr>
                  <a:t>赤い式も青い式も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  <m:r>
                      <a:rPr lang="ja-JP" altLang="en-US" sz="2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だから</m:t>
                    </m:r>
                  </m:oMath>
                </a14:m>
                <a:r>
                  <a:rPr lang="ja-JP" altLang="en-US" sz="2800" spc="200" dirty="0">
                    <a:latin typeface="花とちょうちょ" panose="02000600000000000000" pitchFamily="2" charset="-128"/>
                    <a:ea typeface="花とちょうちょ" panose="02000600000000000000" pitchFamily="2" charset="-128"/>
                  </a:rPr>
                  <a:t>、</a:t>
                </a:r>
                <a:r>
                  <a:rPr lang="el-GR" altLang="ja-JP" sz="2800" spc="150" dirty="0">
                    <a:solidFill>
                      <a:srgbClr val="C00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(2×3)</m:t>
                        </m:r>
                      </m:den>
                    </m:f>
                  </m:oMath>
                </a14:m>
                <a:r>
                  <a:rPr lang="ja-JP" altLang="en-US" sz="2800" spc="150" dirty="0">
                    <a:ea typeface="メイリオ" panose="020B0604030504040204" pitchFamily="50" charset="-128"/>
                  </a:rPr>
                  <a:t>＝</a:t>
                </a:r>
                <a:r>
                  <a:rPr lang="el-GR" altLang="ja-JP" sz="2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28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28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ja-JP" altLang="en-US" sz="2800" spc="200" dirty="0">
                    <a:latin typeface="花とちょうちょ" panose="02000600000000000000" pitchFamily="2" charset="-128"/>
                    <a:ea typeface="花とちょうちょ" panose="02000600000000000000" pitchFamily="2" charset="-128"/>
                  </a:rPr>
                  <a:t>と書いても嘘じゃないね</a:t>
                </a:r>
                <a:endParaRPr lang="en-US" altLang="ja-JP" sz="2800" spc="200" dirty="0">
                  <a:latin typeface="花とちょうちょ" panose="02000600000000000000" pitchFamily="2" charset="-128"/>
                  <a:ea typeface="花とちょうちょ" panose="02000600000000000000" pitchFamily="2" charset="-128"/>
                </a:endParaRPr>
              </a:p>
              <a:p>
                <a:r>
                  <a:rPr lang="ja-JP" altLang="en-US" sz="2800" spc="200" dirty="0">
                    <a:latin typeface="花とちょうちょ" panose="02000600000000000000" pitchFamily="2" charset="-128"/>
                    <a:ea typeface="花とちょうちょ" panose="02000600000000000000" pitchFamily="2" charset="-128"/>
                  </a:rPr>
                  <a:t>「なんでそんなことするの？」は、もうちょっとでわかるよ！</a:t>
                </a:r>
                <a:endParaRPr lang="en-US" altLang="ja-JP" sz="2800" spc="200" dirty="0">
                  <a:latin typeface="花とちょうちょ" panose="02000600000000000000" pitchFamily="2" charset="-128"/>
                  <a:ea typeface="花とちょうちょ" panose="02000600000000000000" pitchFamily="2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E936904-583B-15E7-C803-D72A1C93A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18" y="4740328"/>
                <a:ext cx="11036135" cy="1189493"/>
              </a:xfrm>
              <a:prstGeom prst="rect">
                <a:avLst/>
              </a:prstGeom>
              <a:blipFill>
                <a:blip r:embed="rId4"/>
                <a:stretch>
                  <a:fillRect l="-1105" b="-1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2A21ADE-2BEA-D7DC-0BD4-74BD99074A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200715" y="4640018"/>
            <a:ext cx="1166535" cy="137420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F9167C8-69D5-D24C-BA79-85F6FA6B4DB9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602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15417" y="1924476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47344" y="522633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全部変形できる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D743B63-C146-4285-27D1-CB36B5D23630}"/>
                  </a:ext>
                </a:extLst>
              </p:cNvPr>
              <p:cNvSpPr txBox="1"/>
              <p:nvPr/>
            </p:nvSpPr>
            <p:spPr>
              <a:xfrm>
                <a:off x="950830" y="2219032"/>
                <a:ext cx="3458876" cy="4280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</m:oMath>
                </a14:m>
                <a:r>
                  <a:rPr lang="ja-JP" altLang="en-US" sz="4400" spc="150" dirty="0">
                    <a:ea typeface="メイリオ" panose="020B0604030504040204" pitchFamily="50" charset="-128"/>
                  </a:rPr>
                  <a:t>＝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endParaRPr lang="en-US" altLang="ja-JP" sz="4400" b="0" spc="150" dirty="0">
                  <a:ea typeface="メイリオ" panose="020B0604030504040204" pitchFamily="50" charset="-128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</m:oMath>
                </a14:m>
                <a:r>
                  <a:rPr lang="ja-JP" altLang="en-US" sz="4400" spc="150" dirty="0">
                    <a:ea typeface="メイリオ" panose="020B0604030504040204" pitchFamily="50" charset="-128"/>
                  </a:rPr>
                  <a:t>＝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endParaRPr lang="en-US" altLang="ja-JP" sz="4400" spc="150" dirty="0">
                  <a:ea typeface="メイリオ" panose="020B0604030504040204" pitchFamily="50" charset="-128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</m:oMath>
                </a14:m>
                <a:r>
                  <a:rPr lang="ja-JP" altLang="en-US" sz="4400" spc="150" dirty="0">
                    <a:ea typeface="メイリオ" panose="020B0604030504040204" pitchFamily="50" charset="-128"/>
                  </a:rPr>
                  <a:t>＝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endParaRPr lang="en-US" altLang="ja-JP" sz="4400" b="0" spc="150" dirty="0">
                  <a:ea typeface="メイリオ" panose="020B0604030504040204" pitchFamily="50" charset="-128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</m:oMath>
                </a14:m>
                <a:r>
                  <a:rPr lang="ja-JP" altLang="en-US" sz="4400" spc="150" dirty="0">
                    <a:ea typeface="メイリオ" panose="020B0604030504040204" pitchFamily="50" charset="-128"/>
                  </a:rPr>
                  <a:t>＝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</m:oMath>
                </a14:m>
                <a:endParaRPr lang="en-US" altLang="ja-JP" sz="4400" b="0" spc="150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D743B63-C146-4285-27D1-CB36B5D23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30" y="2219032"/>
                <a:ext cx="3458876" cy="4280146"/>
              </a:xfrm>
              <a:prstGeom prst="rect">
                <a:avLst/>
              </a:prstGeom>
              <a:blipFill>
                <a:blip r:embed="rId2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924996-ADC4-8D81-91D1-9E09C1B1E274}"/>
              </a:ext>
            </a:extLst>
          </p:cNvPr>
          <p:cNvSpPr txBox="1"/>
          <p:nvPr/>
        </p:nvSpPr>
        <p:spPr>
          <a:xfrm>
            <a:off x="5949539" y="2449970"/>
            <a:ext cx="432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同じように変形できるね！</a:t>
            </a:r>
            <a:endParaRPr lang="en-US" altLang="ja-JP" sz="28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E8F3E13-48B5-2662-BA7B-1ECD995CFE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4875635" y="2333827"/>
            <a:ext cx="1166535" cy="13742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6CAB515-2CD2-253D-037E-B21749E08B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8"/>
          <a:stretch/>
        </p:blipFill>
        <p:spPr>
          <a:xfrm>
            <a:off x="4954804" y="4024816"/>
            <a:ext cx="1320819" cy="127389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F300C2-31C6-4D73-671A-FBF392265A2F}"/>
              </a:ext>
            </a:extLst>
          </p:cNvPr>
          <p:cNvSpPr txBox="1"/>
          <p:nvPr/>
        </p:nvSpPr>
        <p:spPr>
          <a:xfrm>
            <a:off x="6275624" y="3979417"/>
            <a:ext cx="5603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全部本当に同じ値になっているか、自分で確かめておこう！</a:t>
            </a:r>
            <a:endParaRPr lang="en-US" altLang="ja-JP" sz="28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88E1502-8791-812C-BBEA-E471BD3C4B32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963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48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×</m:t>
                        </m:r>
                        <m:r>
                          <a:rPr lang="en-US" altLang="ja-JP" sz="48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blipFill>
                <a:blip r:embed="rId2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82632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63234" y="194082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練習⑦全部書きかえる！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/>
              <p:nvPr/>
            </p:nvSpPr>
            <p:spPr>
              <a:xfrm>
                <a:off x="31668" y="3559766"/>
                <a:ext cx="12128664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FF0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  <m:r>
                      <a:rPr lang="en-US" altLang="ja-JP" sz="4400" i="1" spc="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4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/>
                      <m:den/>
                    </m:f>
                    <m:r>
                      <a:rPr lang="en-US" altLang="ja-JP" sz="44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US" altLang="ja-JP" sz="4400" spc="150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B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/>
                      <m:den/>
                    </m:f>
                    <m:r>
                      <a:rPr lang="en-US" altLang="ja-JP" sz="44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US" altLang="ja-JP" sz="4400" spc="150" dirty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FFC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/>
                      <m:den/>
                    </m:f>
                    <m:r>
                      <a:rPr lang="en-US" altLang="ja-JP" sz="4400" i="1" spc="15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/>
                      <m:den/>
                    </m:f>
                    <m:r>
                      <a:rPr lang="en-US" altLang="ja-JP" sz="44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8" y="3559766"/>
                <a:ext cx="12128664" cy="1109791"/>
              </a:xfrm>
              <a:prstGeom prst="rect">
                <a:avLst/>
              </a:prstGeom>
              <a:blipFill>
                <a:blip r:embed="rId3"/>
                <a:stretch>
                  <a:fillRect b="-175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FD84B02-77F6-7A84-1B29-D2717EE80917}"/>
              </a:ext>
            </a:extLst>
          </p:cNvPr>
          <p:cNvSpPr/>
          <p:nvPr/>
        </p:nvSpPr>
        <p:spPr>
          <a:xfrm rot="10800000">
            <a:off x="4823237" y="3024321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7A5E25-D3DB-869D-6817-B268DCFF41BD}"/>
              </a:ext>
            </a:extLst>
          </p:cNvPr>
          <p:cNvSpPr txBox="1"/>
          <p:nvPr/>
        </p:nvSpPr>
        <p:spPr>
          <a:xfrm>
            <a:off x="4482192" y="5389595"/>
            <a:ext cx="432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空欄をうめよう！</a:t>
            </a:r>
            <a:endParaRPr lang="en-US" altLang="ja-JP" sz="28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0578EB4-619E-A56A-914E-A8DF4B9C3E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3328189" y="5110794"/>
            <a:ext cx="1166535" cy="137420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9B39858-92B8-E65A-E50C-89803363B484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803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48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×</m:t>
                        </m:r>
                        <m:r>
                          <a:rPr lang="en-US" altLang="ja-JP" sz="48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  <m:r>
                          <a:rPr lang="en-US" altLang="ja-JP" sz="48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blipFill>
                <a:blip r:embed="rId2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82632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63234" y="194082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練習⑦全部書きかえる！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/>
              <p:nvPr/>
            </p:nvSpPr>
            <p:spPr>
              <a:xfrm>
                <a:off x="218652" y="3559766"/>
                <a:ext cx="12053455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FF0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  <m:r>
                      <a:rPr lang="en-US" altLang="ja-JP" sz="4400" i="1" spc="15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4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  <m:r>
                      <a:rPr lang="en-US" altLang="ja-JP" sz="44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B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  <m:r>
                      <a:rPr lang="en-US" altLang="ja-JP" sz="44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FFC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52" y="3559766"/>
                <a:ext cx="12053455" cy="1052660"/>
              </a:xfrm>
              <a:prstGeom prst="rect">
                <a:avLst/>
              </a:prstGeom>
              <a:blipFill>
                <a:blip r:embed="rId3"/>
                <a:stretch>
                  <a:fillRect b="-17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FD84B02-77F6-7A84-1B29-D2717EE80917}"/>
              </a:ext>
            </a:extLst>
          </p:cNvPr>
          <p:cNvSpPr/>
          <p:nvPr/>
        </p:nvSpPr>
        <p:spPr>
          <a:xfrm rot="10800000">
            <a:off x="4823237" y="3024321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8CC7EA-1848-C201-43A3-466E7439F209}"/>
              </a:ext>
            </a:extLst>
          </p:cNvPr>
          <p:cNvSpPr txBox="1"/>
          <p:nvPr/>
        </p:nvSpPr>
        <p:spPr>
          <a:xfrm>
            <a:off x="10281293" y="159054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9257D95-E30E-D473-1D83-423AF674C4EE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777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×</m:t>
                        </m:r>
                        <m:r>
                          <a:rPr lang="en-US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blipFill>
                <a:blip r:embed="rId2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82632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63234" y="194082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練習⑧打ち消そう！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/>
              <p:nvPr/>
            </p:nvSpPr>
            <p:spPr>
              <a:xfrm>
                <a:off x="163234" y="3592795"/>
                <a:ext cx="12053455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92D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92D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B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FFC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en-US" altLang="ja-JP" sz="4400" b="1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4" y="3592795"/>
                <a:ext cx="12053455" cy="1052660"/>
              </a:xfrm>
              <a:prstGeom prst="rect">
                <a:avLst/>
              </a:prstGeom>
              <a:blipFill>
                <a:blip r:embed="rId3"/>
                <a:stretch>
                  <a:fillRect b="-17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FD84B02-77F6-7A84-1B29-D2717EE80917}"/>
              </a:ext>
            </a:extLst>
          </p:cNvPr>
          <p:cNvSpPr/>
          <p:nvPr/>
        </p:nvSpPr>
        <p:spPr>
          <a:xfrm rot="10800000">
            <a:off x="4870738" y="292232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13E6C0-B0DC-6A39-B75D-91A21BCC1B28}"/>
              </a:ext>
            </a:extLst>
          </p:cNvPr>
          <p:cNvSpPr txBox="1"/>
          <p:nvPr/>
        </p:nvSpPr>
        <p:spPr>
          <a:xfrm>
            <a:off x="1238992" y="5201087"/>
            <a:ext cx="1095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練習④のように、</a:t>
            </a:r>
            <a:r>
              <a:rPr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+</a:t>
            </a:r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と</a:t>
            </a:r>
            <a:r>
              <a:rPr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-</a:t>
            </a:r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で打ち消せるところに斜線「</a:t>
            </a:r>
            <a:r>
              <a:rPr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/</a:t>
            </a:r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」を引こう！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3BF6398-1ECA-9207-1782-FBD5E5B0B8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110837" y="5043064"/>
            <a:ext cx="1166535" cy="137420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33B5E04-2717-61E5-77DC-7CDD58DEC494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027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×</m:t>
                        </m:r>
                        <m:r>
                          <a:rPr lang="en-US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blipFill>
                <a:blip r:embed="rId2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82632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63234" y="194082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練習⑧打ち消そう！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/>
              <p:nvPr/>
            </p:nvSpPr>
            <p:spPr>
              <a:xfrm>
                <a:off x="163234" y="3592795"/>
                <a:ext cx="12053455" cy="1060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92D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92D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B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FFC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en-US" altLang="ja-JP" sz="4400" b="1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4" y="3592795"/>
                <a:ext cx="12053455" cy="1060547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FD84B02-77F6-7A84-1B29-D2717EE80917}"/>
              </a:ext>
            </a:extLst>
          </p:cNvPr>
          <p:cNvSpPr/>
          <p:nvPr/>
        </p:nvSpPr>
        <p:spPr>
          <a:xfrm rot="10800000">
            <a:off x="4870738" y="292232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D51E1BF-6771-7F7D-D34E-3738DFB8246C}"/>
              </a:ext>
            </a:extLst>
          </p:cNvPr>
          <p:cNvCxnSpPr>
            <a:cxnSpLocks/>
          </p:cNvCxnSpPr>
          <p:nvPr/>
        </p:nvCxnSpPr>
        <p:spPr>
          <a:xfrm flipH="1">
            <a:off x="1156188" y="3793844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49EB727-FA22-B6D9-F434-58B084ED1CA8}"/>
              </a:ext>
            </a:extLst>
          </p:cNvPr>
          <p:cNvCxnSpPr>
            <a:cxnSpLocks/>
          </p:cNvCxnSpPr>
          <p:nvPr/>
        </p:nvCxnSpPr>
        <p:spPr>
          <a:xfrm flipH="1">
            <a:off x="2671396" y="3793843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D81C186-696F-3B08-8A7A-FA88FF59EF96}"/>
              </a:ext>
            </a:extLst>
          </p:cNvPr>
          <p:cNvCxnSpPr>
            <a:cxnSpLocks/>
          </p:cNvCxnSpPr>
          <p:nvPr/>
        </p:nvCxnSpPr>
        <p:spPr>
          <a:xfrm flipH="1">
            <a:off x="3370384" y="3793842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A2A8DE5-6F45-0D6C-0D86-9DE7FEC8FCDB}"/>
              </a:ext>
            </a:extLst>
          </p:cNvPr>
          <p:cNvCxnSpPr>
            <a:cxnSpLocks/>
          </p:cNvCxnSpPr>
          <p:nvPr/>
        </p:nvCxnSpPr>
        <p:spPr>
          <a:xfrm flipH="1">
            <a:off x="4917830" y="3760110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B5A4DE-F3A0-9EAF-D839-68F8ECF13AE5}"/>
              </a:ext>
            </a:extLst>
          </p:cNvPr>
          <p:cNvCxnSpPr>
            <a:cxnSpLocks/>
          </p:cNvCxnSpPr>
          <p:nvPr/>
        </p:nvCxnSpPr>
        <p:spPr>
          <a:xfrm flipH="1">
            <a:off x="5616818" y="3793841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A62E44A-0F90-535B-1A75-23E081A03FD1}"/>
              </a:ext>
            </a:extLst>
          </p:cNvPr>
          <p:cNvCxnSpPr>
            <a:cxnSpLocks/>
          </p:cNvCxnSpPr>
          <p:nvPr/>
        </p:nvCxnSpPr>
        <p:spPr>
          <a:xfrm flipH="1">
            <a:off x="7164264" y="3793840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1A524B6-3C3B-6FEE-78FB-2A32DD8D2A94}"/>
              </a:ext>
            </a:extLst>
          </p:cNvPr>
          <p:cNvCxnSpPr>
            <a:cxnSpLocks/>
          </p:cNvCxnSpPr>
          <p:nvPr/>
        </p:nvCxnSpPr>
        <p:spPr>
          <a:xfrm flipH="1">
            <a:off x="7883216" y="3760109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8D8F672-C601-E9ED-194C-19DDADF9FE30}"/>
              </a:ext>
            </a:extLst>
          </p:cNvPr>
          <p:cNvCxnSpPr>
            <a:cxnSpLocks/>
          </p:cNvCxnSpPr>
          <p:nvPr/>
        </p:nvCxnSpPr>
        <p:spPr>
          <a:xfrm flipH="1">
            <a:off x="9410698" y="3793840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23FF0A-61DA-F48B-BD95-676C202EDFD7}"/>
              </a:ext>
            </a:extLst>
          </p:cNvPr>
          <p:cNvSpPr txBox="1"/>
          <p:nvPr/>
        </p:nvSpPr>
        <p:spPr>
          <a:xfrm>
            <a:off x="9775027" y="159054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9070EA-8418-7F89-80FA-A801C50E6CD0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502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×</m:t>
                        </m:r>
                        <m:r>
                          <a:rPr lang="en-US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blipFill>
                <a:blip r:embed="rId2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82632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63234" y="194082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練習⑨　ぜんぶ分解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/>
              <p:nvPr/>
            </p:nvSpPr>
            <p:spPr>
              <a:xfrm>
                <a:off x="163234" y="3592795"/>
                <a:ext cx="12053455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92D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92D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B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FFC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4" y="3592795"/>
                <a:ext cx="12053455" cy="1052660"/>
              </a:xfrm>
              <a:prstGeom prst="rect">
                <a:avLst/>
              </a:prstGeom>
              <a:blipFill>
                <a:blip r:embed="rId3"/>
                <a:stretch>
                  <a:fillRect b="-17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FD84B02-77F6-7A84-1B29-D2717EE80917}"/>
              </a:ext>
            </a:extLst>
          </p:cNvPr>
          <p:cNvSpPr/>
          <p:nvPr/>
        </p:nvSpPr>
        <p:spPr>
          <a:xfrm rot="10800000">
            <a:off x="4870738" y="292232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D51E1BF-6771-7F7D-D34E-3738DFB8246C}"/>
              </a:ext>
            </a:extLst>
          </p:cNvPr>
          <p:cNvCxnSpPr>
            <a:cxnSpLocks/>
          </p:cNvCxnSpPr>
          <p:nvPr/>
        </p:nvCxnSpPr>
        <p:spPr>
          <a:xfrm flipH="1">
            <a:off x="1156188" y="3793844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49EB727-FA22-B6D9-F434-58B084ED1CA8}"/>
              </a:ext>
            </a:extLst>
          </p:cNvPr>
          <p:cNvCxnSpPr>
            <a:cxnSpLocks/>
          </p:cNvCxnSpPr>
          <p:nvPr/>
        </p:nvCxnSpPr>
        <p:spPr>
          <a:xfrm flipH="1">
            <a:off x="2671396" y="3793843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D81C186-696F-3B08-8A7A-FA88FF59EF96}"/>
              </a:ext>
            </a:extLst>
          </p:cNvPr>
          <p:cNvCxnSpPr>
            <a:cxnSpLocks/>
          </p:cNvCxnSpPr>
          <p:nvPr/>
        </p:nvCxnSpPr>
        <p:spPr>
          <a:xfrm flipH="1">
            <a:off x="3370384" y="3793842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A2A8DE5-6F45-0D6C-0D86-9DE7FEC8FCDB}"/>
              </a:ext>
            </a:extLst>
          </p:cNvPr>
          <p:cNvCxnSpPr>
            <a:cxnSpLocks/>
          </p:cNvCxnSpPr>
          <p:nvPr/>
        </p:nvCxnSpPr>
        <p:spPr>
          <a:xfrm flipH="1">
            <a:off x="4917830" y="3760110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B5A4DE-F3A0-9EAF-D839-68F8ECF13AE5}"/>
              </a:ext>
            </a:extLst>
          </p:cNvPr>
          <p:cNvCxnSpPr>
            <a:cxnSpLocks/>
          </p:cNvCxnSpPr>
          <p:nvPr/>
        </p:nvCxnSpPr>
        <p:spPr>
          <a:xfrm flipH="1">
            <a:off x="5616818" y="3793841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A62E44A-0F90-535B-1A75-23E081A03FD1}"/>
              </a:ext>
            </a:extLst>
          </p:cNvPr>
          <p:cNvCxnSpPr>
            <a:cxnSpLocks/>
          </p:cNvCxnSpPr>
          <p:nvPr/>
        </p:nvCxnSpPr>
        <p:spPr>
          <a:xfrm flipH="1">
            <a:off x="7164264" y="3793840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1A524B6-3C3B-6FEE-78FB-2A32DD8D2A94}"/>
              </a:ext>
            </a:extLst>
          </p:cNvPr>
          <p:cNvCxnSpPr>
            <a:cxnSpLocks/>
          </p:cNvCxnSpPr>
          <p:nvPr/>
        </p:nvCxnSpPr>
        <p:spPr>
          <a:xfrm flipH="1">
            <a:off x="7883216" y="3760109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8D8F672-C601-E9ED-194C-19DDADF9FE30}"/>
              </a:ext>
            </a:extLst>
          </p:cNvPr>
          <p:cNvCxnSpPr>
            <a:cxnSpLocks/>
          </p:cNvCxnSpPr>
          <p:nvPr/>
        </p:nvCxnSpPr>
        <p:spPr>
          <a:xfrm flipH="1">
            <a:off x="9410698" y="3793840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5EF27CD5-0EF2-A45D-0991-1F547C617CA4}"/>
              </a:ext>
            </a:extLst>
          </p:cNvPr>
          <p:cNvSpPr/>
          <p:nvPr/>
        </p:nvSpPr>
        <p:spPr>
          <a:xfrm rot="10800000">
            <a:off x="4917830" y="494317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A2062D-0043-1F40-F6CC-E02262F713D6}"/>
                  </a:ext>
                </a:extLst>
              </p:cNvPr>
              <p:cNvSpPr txBox="1"/>
              <p:nvPr/>
            </p:nvSpPr>
            <p:spPr>
              <a:xfrm>
                <a:off x="4730191" y="5466345"/>
                <a:ext cx="1959575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/>
                      <m:den/>
                    </m:f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A2062D-0043-1F40-F6CC-E02262F71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191" y="5466345"/>
                <a:ext cx="1959575" cy="1109791"/>
              </a:xfrm>
              <a:prstGeom prst="rect">
                <a:avLst/>
              </a:prstGeom>
              <a:blipFill>
                <a:blip r:embed="rId4"/>
                <a:stretch>
                  <a:fillRect b="-175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E9D6F9-2C86-CB3F-7C14-4F6404B78230}"/>
              </a:ext>
            </a:extLst>
          </p:cNvPr>
          <p:cNvSpPr txBox="1"/>
          <p:nvPr/>
        </p:nvSpPr>
        <p:spPr>
          <a:xfrm>
            <a:off x="1230200" y="5320535"/>
            <a:ext cx="315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空欄をうめよう！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C2C362D-5F1B-3C43-3C50-79D2718ADD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110837" y="5043064"/>
            <a:ext cx="1166535" cy="137420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9CE74A1-B55B-104F-33D6-4F91724324DC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8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まずは解き方をながめておこう</a:t>
            </a:r>
            <a:endParaRPr kumimoji="1" lang="en-US" altLang="ja-JP" sz="6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639FD99-B661-8809-0B1E-79923F69043A}"/>
                  </a:ext>
                </a:extLst>
              </p:cNvPr>
              <p:cNvSpPr txBox="1"/>
              <p:nvPr/>
            </p:nvSpPr>
            <p:spPr>
              <a:xfrm>
                <a:off x="387025" y="1227043"/>
                <a:ext cx="11310824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800" i="1" spc="15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　</m:t>
                    </m:r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×</m:t>
                        </m:r>
                        <m:r>
                          <a:rPr lang="en-US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639FD99-B661-8809-0B1E-79923F690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" y="1227043"/>
                <a:ext cx="11310824" cy="1234440"/>
              </a:xfrm>
              <a:prstGeom prst="rect">
                <a:avLst/>
              </a:prstGeom>
              <a:blipFill>
                <a:blip r:embed="rId3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6FA18C0-E68A-5808-C397-E01EA234516F}"/>
                  </a:ext>
                </a:extLst>
              </p:cNvPr>
              <p:cNvSpPr txBox="1"/>
              <p:nvPr/>
            </p:nvSpPr>
            <p:spPr>
              <a:xfrm>
                <a:off x="184127" y="3020789"/>
                <a:ext cx="12053455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 i="1" spc="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＝</m:t>
                    </m:r>
                    <m:r>
                      <a:rPr lang="en-US" altLang="ja-JP" sz="4400" i="1" spc="15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92D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92D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B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FFC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6FA18C0-E68A-5808-C397-E01EA2345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7" y="3020789"/>
                <a:ext cx="12053455" cy="1052660"/>
              </a:xfrm>
              <a:prstGeom prst="rect">
                <a:avLst/>
              </a:prstGeom>
              <a:blipFill>
                <a:blip r:embed="rId4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82782D24-A388-63BE-E910-7CB6C41410DC}"/>
              </a:ext>
            </a:extLst>
          </p:cNvPr>
          <p:cNvSpPr/>
          <p:nvPr/>
        </p:nvSpPr>
        <p:spPr>
          <a:xfrm rot="10800000">
            <a:off x="4870738" y="2611906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37BC4A-6505-0028-A974-407C06EEF704}"/>
                  </a:ext>
                </a:extLst>
              </p:cNvPr>
              <p:cNvSpPr txBox="1"/>
              <p:nvPr/>
            </p:nvSpPr>
            <p:spPr>
              <a:xfrm>
                <a:off x="184127" y="4308933"/>
                <a:ext cx="2141817" cy="104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4400" i="1" spc="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＝</m:t>
                    </m:r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37BC4A-6505-0028-A974-407C06EEF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7" y="4308933"/>
                <a:ext cx="2141817" cy="1049454"/>
              </a:xfrm>
              <a:prstGeom prst="rect">
                <a:avLst/>
              </a:prstGeom>
              <a:blipFill>
                <a:blip r:embed="rId5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4B6AA744-B4BD-9D39-6E45-D110C2104AA6}"/>
              </a:ext>
            </a:extLst>
          </p:cNvPr>
          <p:cNvSpPr/>
          <p:nvPr/>
        </p:nvSpPr>
        <p:spPr>
          <a:xfrm rot="10800000">
            <a:off x="4847858" y="4119859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2186F76-44F0-AC28-C9E7-1D67A651D2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8"/>
          <a:stretch/>
        </p:blipFill>
        <p:spPr>
          <a:xfrm>
            <a:off x="1119824" y="5296110"/>
            <a:ext cx="1478877" cy="1426338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E9C72C6-4338-FE3E-1E1E-4138952463E1}"/>
              </a:ext>
            </a:extLst>
          </p:cNvPr>
          <p:cNvSpPr txBox="1"/>
          <p:nvPr/>
        </p:nvSpPr>
        <p:spPr>
          <a:xfrm>
            <a:off x="2545062" y="5452510"/>
            <a:ext cx="945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今はまだ分からなくて大丈夫。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こんな風に解くのかーとぼんやりながめてくれれば</a:t>
            </a:r>
            <a:r>
              <a:rPr kumimoji="1"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OK</a:t>
            </a:r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！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929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</m:t>
                        </m:r>
                        <m:r>
                          <a:rPr lang="en-US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×</m:t>
                        </m:r>
                        <m:r>
                          <a:rPr lang="en-US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(3×4)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(4×5)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blipFill>
                <a:blip r:embed="rId2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82632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63234" y="194082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練習⑨　ぜんぶ分解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/>
              <p:nvPr/>
            </p:nvSpPr>
            <p:spPr>
              <a:xfrm>
                <a:off x="163234" y="3592795"/>
                <a:ext cx="12053455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92D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92D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B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FFC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4" y="3592795"/>
                <a:ext cx="12053455" cy="1052660"/>
              </a:xfrm>
              <a:prstGeom prst="rect">
                <a:avLst/>
              </a:prstGeom>
              <a:blipFill>
                <a:blip r:embed="rId3"/>
                <a:stretch>
                  <a:fillRect b="-179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FD84B02-77F6-7A84-1B29-D2717EE80917}"/>
              </a:ext>
            </a:extLst>
          </p:cNvPr>
          <p:cNvSpPr/>
          <p:nvPr/>
        </p:nvSpPr>
        <p:spPr>
          <a:xfrm rot="10800000">
            <a:off x="4870738" y="292232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D51E1BF-6771-7F7D-D34E-3738DFB8246C}"/>
              </a:ext>
            </a:extLst>
          </p:cNvPr>
          <p:cNvCxnSpPr>
            <a:cxnSpLocks/>
          </p:cNvCxnSpPr>
          <p:nvPr/>
        </p:nvCxnSpPr>
        <p:spPr>
          <a:xfrm flipH="1">
            <a:off x="1156188" y="3793844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49EB727-FA22-B6D9-F434-58B084ED1CA8}"/>
              </a:ext>
            </a:extLst>
          </p:cNvPr>
          <p:cNvCxnSpPr>
            <a:cxnSpLocks/>
          </p:cNvCxnSpPr>
          <p:nvPr/>
        </p:nvCxnSpPr>
        <p:spPr>
          <a:xfrm flipH="1">
            <a:off x="2671396" y="3793843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D81C186-696F-3B08-8A7A-FA88FF59EF96}"/>
              </a:ext>
            </a:extLst>
          </p:cNvPr>
          <p:cNvCxnSpPr>
            <a:cxnSpLocks/>
          </p:cNvCxnSpPr>
          <p:nvPr/>
        </p:nvCxnSpPr>
        <p:spPr>
          <a:xfrm flipH="1">
            <a:off x="3370384" y="3793842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A2A8DE5-6F45-0D6C-0D86-9DE7FEC8FCDB}"/>
              </a:ext>
            </a:extLst>
          </p:cNvPr>
          <p:cNvCxnSpPr>
            <a:cxnSpLocks/>
          </p:cNvCxnSpPr>
          <p:nvPr/>
        </p:nvCxnSpPr>
        <p:spPr>
          <a:xfrm flipH="1">
            <a:off x="4917830" y="3760110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B5A4DE-F3A0-9EAF-D839-68F8ECF13AE5}"/>
              </a:ext>
            </a:extLst>
          </p:cNvPr>
          <p:cNvCxnSpPr>
            <a:cxnSpLocks/>
          </p:cNvCxnSpPr>
          <p:nvPr/>
        </p:nvCxnSpPr>
        <p:spPr>
          <a:xfrm flipH="1">
            <a:off x="5616818" y="3793841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A62E44A-0F90-535B-1A75-23E081A03FD1}"/>
              </a:ext>
            </a:extLst>
          </p:cNvPr>
          <p:cNvCxnSpPr>
            <a:cxnSpLocks/>
          </p:cNvCxnSpPr>
          <p:nvPr/>
        </p:nvCxnSpPr>
        <p:spPr>
          <a:xfrm flipH="1">
            <a:off x="7164264" y="3793840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1A524B6-3C3B-6FEE-78FB-2A32DD8D2A94}"/>
              </a:ext>
            </a:extLst>
          </p:cNvPr>
          <p:cNvCxnSpPr>
            <a:cxnSpLocks/>
          </p:cNvCxnSpPr>
          <p:nvPr/>
        </p:nvCxnSpPr>
        <p:spPr>
          <a:xfrm flipH="1">
            <a:off x="7883216" y="3760109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8D8F672-C601-E9ED-194C-19DDADF9FE30}"/>
              </a:ext>
            </a:extLst>
          </p:cNvPr>
          <p:cNvCxnSpPr>
            <a:cxnSpLocks/>
          </p:cNvCxnSpPr>
          <p:nvPr/>
        </p:nvCxnSpPr>
        <p:spPr>
          <a:xfrm flipH="1">
            <a:off x="9410698" y="3793840"/>
            <a:ext cx="364329" cy="8133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5EF27CD5-0EF2-A45D-0991-1F547C617CA4}"/>
              </a:ext>
            </a:extLst>
          </p:cNvPr>
          <p:cNvSpPr/>
          <p:nvPr/>
        </p:nvSpPr>
        <p:spPr>
          <a:xfrm rot="10800000">
            <a:off x="4917830" y="494317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A2062D-0043-1F40-F6CC-E02262F713D6}"/>
                  </a:ext>
                </a:extLst>
              </p:cNvPr>
              <p:cNvSpPr txBox="1"/>
              <p:nvPr/>
            </p:nvSpPr>
            <p:spPr>
              <a:xfrm>
                <a:off x="4730191" y="5466345"/>
                <a:ext cx="3220735" cy="1059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  <m:r>
                      <a:rPr lang="ja-JP" altLang="en-US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＝</m:t>
                    </m:r>
                  </m:oMath>
                </a14:m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num>
                      <m:den>
                        <m:r>
                          <a:rPr lang="en-US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14</m:t>
                        </m:r>
                      </m:den>
                    </m:f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A2062D-0043-1F40-F6CC-E02262F71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191" y="5466345"/>
                <a:ext cx="3220735" cy="1059521"/>
              </a:xfrm>
              <a:prstGeom prst="rect">
                <a:avLst/>
              </a:prstGeom>
              <a:blipFill>
                <a:blip r:embed="rId4"/>
                <a:stretch>
                  <a:fillRect b="-18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6344E9-2186-5E99-7EAD-DA83BBCCA540}"/>
              </a:ext>
            </a:extLst>
          </p:cNvPr>
          <p:cNvSpPr txBox="1"/>
          <p:nvPr/>
        </p:nvSpPr>
        <p:spPr>
          <a:xfrm>
            <a:off x="9854365" y="116546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570523-0D39-B489-9050-661C303AE644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004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(7×8)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(8×9)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(9×10)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blipFill>
                <a:blip r:embed="rId2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82632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63234" y="194082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練習⑩一人で変形してみよう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/>
              <p:nvPr/>
            </p:nvSpPr>
            <p:spPr>
              <a:xfrm>
                <a:off x="59378" y="3592795"/>
                <a:ext cx="12157312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</m:oMath>
                </a14:m>
                <a:r>
                  <a:rPr lang="en-US" altLang="ja-JP" sz="4400" spc="150" dirty="0">
                    <a:solidFill>
                      <a:srgbClr val="92D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92D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  <m:r>
                      <a:rPr lang="en-US" altLang="ja-JP" sz="4400" i="1" spc="15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  <m:r>
                      <a:rPr lang="en-US" altLang="ja-JP" sz="4400" i="1" spc="15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</m:oMath>
                </a14:m>
                <a:r>
                  <a:rPr lang="en-US" altLang="ja-JP" sz="4400" spc="150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B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  <m:r>
                      <a:rPr lang="en-US" altLang="ja-JP" sz="44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</m:oMath>
                </a14:m>
                <a:r>
                  <a:rPr lang="en-US" altLang="ja-JP" sz="4400" spc="150" dirty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FFC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  <m:r>
                      <a:rPr lang="en-US" altLang="ja-JP" sz="4400" i="1" spc="15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  <m:r>
                      <a:rPr lang="en-US" altLang="ja-JP" sz="44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8" y="3592795"/>
                <a:ext cx="12157312" cy="1048429"/>
              </a:xfrm>
              <a:prstGeom prst="rect">
                <a:avLst/>
              </a:prstGeom>
              <a:blipFill>
                <a:blip r:embed="rId3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FD84B02-77F6-7A84-1B29-D2717EE80917}"/>
              </a:ext>
            </a:extLst>
          </p:cNvPr>
          <p:cNvSpPr/>
          <p:nvPr/>
        </p:nvSpPr>
        <p:spPr>
          <a:xfrm rot="10800000">
            <a:off x="4870738" y="292232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5EF27CD5-0EF2-A45D-0991-1F547C617CA4}"/>
              </a:ext>
            </a:extLst>
          </p:cNvPr>
          <p:cNvSpPr/>
          <p:nvPr/>
        </p:nvSpPr>
        <p:spPr>
          <a:xfrm rot="10800000">
            <a:off x="4917830" y="494317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A2062D-0043-1F40-F6CC-E02262F713D6}"/>
                  </a:ext>
                </a:extLst>
              </p:cNvPr>
              <p:cNvSpPr txBox="1"/>
              <p:nvPr/>
            </p:nvSpPr>
            <p:spPr>
              <a:xfrm>
                <a:off x="4730191" y="5466345"/>
                <a:ext cx="1959575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/>
                    </m:f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A2062D-0043-1F40-F6CC-E02262F71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191" y="5466345"/>
                <a:ext cx="1959575" cy="1052660"/>
              </a:xfrm>
              <a:prstGeom prst="rect">
                <a:avLst/>
              </a:prstGeom>
              <a:blipFill>
                <a:blip r:embed="rId4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C581B2-378C-1741-9A19-CC9C5BA4D61F}"/>
              </a:ext>
            </a:extLst>
          </p:cNvPr>
          <p:cNvSpPr txBox="1"/>
          <p:nvPr/>
        </p:nvSpPr>
        <p:spPr>
          <a:xfrm>
            <a:off x="1230200" y="5320535"/>
            <a:ext cx="3157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類題だ！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空欄をうめよう！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C28908-35FF-FDDA-6DD8-2B66DA7315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110837" y="5043064"/>
            <a:ext cx="1166535" cy="137420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8E2667-53CD-666C-B3A1-FD43FE3D826E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223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(5×6)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(6×7)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(7×8)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(8×9)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(9×10)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" y="1537465"/>
                <a:ext cx="11310824" cy="1234440"/>
              </a:xfrm>
              <a:prstGeom prst="rect">
                <a:avLst/>
              </a:prstGeom>
              <a:blipFill>
                <a:blip r:embed="rId2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82632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63234" y="194082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練習⑩一人で変形してみよう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/>
              <p:nvPr/>
            </p:nvSpPr>
            <p:spPr>
              <a:xfrm>
                <a:off x="59378" y="3592795"/>
                <a:ext cx="12157312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92D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92D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00B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8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FFC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9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4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4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400" i="1" spc="15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</m:t>
                        </m:r>
                      </m:den>
                    </m:f>
                    <m:r>
                      <a:rPr lang="en-US" altLang="ja-JP" sz="44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4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8" y="3592795"/>
                <a:ext cx="12157312" cy="1048429"/>
              </a:xfrm>
              <a:prstGeom prst="rect">
                <a:avLst/>
              </a:prstGeom>
              <a:blipFill>
                <a:blip r:embed="rId3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FD84B02-77F6-7A84-1B29-D2717EE80917}"/>
              </a:ext>
            </a:extLst>
          </p:cNvPr>
          <p:cNvSpPr/>
          <p:nvPr/>
        </p:nvSpPr>
        <p:spPr>
          <a:xfrm rot="10800000">
            <a:off x="4870738" y="292232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5EF27CD5-0EF2-A45D-0991-1F547C617CA4}"/>
              </a:ext>
            </a:extLst>
          </p:cNvPr>
          <p:cNvSpPr/>
          <p:nvPr/>
        </p:nvSpPr>
        <p:spPr>
          <a:xfrm rot="10800000">
            <a:off x="4917830" y="494317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A2062D-0043-1F40-F6CC-E02262F713D6}"/>
                  </a:ext>
                </a:extLst>
              </p:cNvPr>
              <p:cNvSpPr txBox="1"/>
              <p:nvPr/>
            </p:nvSpPr>
            <p:spPr>
              <a:xfrm>
                <a:off x="4730191" y="5466345"/>
                <a:ext cx="2976895" cy="105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</m:t>
                        </m:r>
                      </m:den>
                    </m:f>
                    <m:r>
                      <a:rPr lang="ja-JP" altLang="en-US" sz="44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＝</m:t>
                    </m:r>
                    <m:f>
                      <m:fPr>
                        <m:ctrlPr>
                          <a:rPr lang="el-GR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</m:t>
                        </m:r>
                      </m:den>
                    </m:f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A2062D-0043-1F40-F6CC-E02262F71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191" y="5466345"/>
                <a:ext cx="2976895" cy="1052660"/>
              </a:xfrm>
              <a:prstGeom prst="rect">
                <a:avLst/>
              </a:prstGeom>
              <a:blipFill>
                <a:blip r:embed="rId4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4298DE-23D3-AF2E-A230-2CF0906273E1}"/>
              </a:ext>
            </a:extLst>
          </p:cNvPr>
          <p:cNvSpPr txBox="1"/>
          <p:nvPr/>
        </p:nvSpPr>
        <p:spPr>
          <a:xfrm>
            <a:off x="10348516" y="933721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8F102D1-EF79-47AE-11A2-218F14EB2A78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383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59378" y="1537465"/>
                <a:ext cx="12013869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(8×9)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(9×10)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(10×11)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(11×12)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(12×13)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8" y="1537465"/>
                <a:ext cx="12013869" cy="1234440"/>
              </a:xfrm>
              <a:prstGeom prst="rect">
                <a:avLst/>
              </a:prstGeom>
              <a:blipFill>
                <a:blip r:embed="rId2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82632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163234" y="194082"/>
            <a:ext cx="1186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練習⑪一人で変形してみよう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FD84B02-77F6-7A84-1B29-D2717EE80917}"/>
              </a:ext>
            </a:extLst>
          </p:cNvPr>
          <p:cNvSpPr/>
          <p:nvPr/>
        </p:nvSpPr>
        <p:spPr>
          <a:xfrm rot="10800000">
            <a:off x="4870738" y="292232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5EF27CD5-0EF2-A45D-0991-1F547C617CA4}"/>
              </a:ext>
            </a:extLst>
          </p:cNvPr>
          <p:cNvSpPr/>
          <p:nvPr/>
        </p:nvSpPr>
        <p:spPr>
          <a:xfrm rot="10800000">
            <a:off x="4917830" y="494317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D379463-C52E-C647-2E2F-8B24F676DDDE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031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/>
              <p:nvPr/>
            </p:nvSpPr>
            <p:spPr>
              <a:xfrm>
                <a:off x="59378" y="1537465"/>
                <a:ext cx="12013869" cy="123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(8×9)</m:t>
                        </m:r>
                      </m:den>
                    </m:f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(9×10)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(10×11)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(11×12)</m:t>
                        </m:r>
                      </m:den>
                    </m:f>
                    <m:r>
                      <a:rPr lang="en-US" altLang="ja-JP" sz="4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8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8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(12×13)</m:t>
                        </m:r>
                      </m:den>
                    </m:f>
                    <m:r>
                      <a:rPr lang="en-US" altLang="ja-JP" sz="48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8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500BECA-EAA3-F5C5-A7D7-E1AC900D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8" y="1537465"/>
                <a:ext cx="12013869" cy="1234440"/>
              </a:xfrm>
              <a:prstGeom prst="rect">
                <a:avLst/>
              </a:prstGeom>
              <a:blipFill>
                <a:blip r:embed="rId2"/>
                <a:stretch>
                  <a:fillRect b="-9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8980" y="1282632"/>
            <a:ext cx="11454040" cy="39004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59378" y="208587"/>
            <a:ext cx="10490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練習⑪一人で変形してみよう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/>
              <p:nvPr/>
            </p:nvSpPr>
            <p:spPr>
              <a:xfrm>
                <a:off x="59378" y="3592795"/>
                <a:ext cx="12157312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pc="15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0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0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0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ja-JP" sz="4000" spc="150" dirty="0">
                    <a:solidFill>
                      <a:srgbClr val="92D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000" spc="150" dirty="0">
                    <a:solidFill>
                      <a:srgbClr val="92D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0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0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000" b="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9</m:t>
                        </m:r>
                      </m:den>
                    </m:f>
                    <m:r>
                      <a:rPr lang="en-US" altLang="ja-JP" sz="4000" i="1" spc="15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000" i="1" spc="15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4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40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000" i="1" spc="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0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0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000" b="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ja-JP" sz="4000" spc="150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000" spc="150" dirty="0">
                    <a:solidFill>
                      <a:srgbClr val="0070C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0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000" i="1" spc="15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000" b="0" i="1" spc="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</m:t>
                        </m:r>
                      </m:den>
                    </m:f>
                    <m:r>
                      <a:rPr lang="en-US" altLang="ja-JP" sz="4000" i="1" spc="15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0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0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000" i="1" spc="15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0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0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0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ja-JP" sz="4000" spc="150" dirty="0">
                    <a:solidFill>
                      <a:srgbClr val="00B05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000" spc="150" dirty="0">
                    <a:solidFill>
                      <a:srgbClr val="00B05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0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0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000" i="1" spc="15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11</m:t>
                        </m:r>
                      </m:den>
                    </m:f>
                    <m:r>
                      <a:rPr lang="en-US" altLang="ja-JP" sz="4000" i="1" spc="15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0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0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000" i="1" spc="15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0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0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0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ja-JP" sz="4000" spc="150" dirty="0">
                    <a:solidFill>
                      <a:srgbClr val="FFC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000" spc="150" dirty="0">
                    <a:solidFill>
                      <a:srgbClr val="FFC00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0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0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000" i="1" spc="15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12</m:t>
                        </m:r>
                      </m:den>
                    </m:f>
                    <m:r>
                      <a:rPr lang="en-US" altLang="ja-JP" sz="4000" i="1" spc="15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40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40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000" i="1" spc="15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40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0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0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ja-JP" sz="40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0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0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0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0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13</m:t>
                        </m:r>
                      </m:den>
                    </m:f>
                    <m:r>
                      <a:rPr lang="en-US" altLang="ja-JP" sz="40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40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endParaRPr lang="en-US" altLang="ja-JP" sz="40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0F6ED22-4B66-0480-CB6B-D997EE233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8" y="3592795"/>
                <a:ext cx="12157312" cy="965714"/>
              </a:xfrm>
              <a:prstGeom prst="rect">
                <a:avLst/>
              </a:prstGeom>
              <a:blipFill>
                <a:blip r:embed="rId3"/>
                <a:stretch>
                  <a:fillRect b="-176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1FD84B02-77F6-7A84-1B29-D2717EE80917}"/>
              </a:ext>
            </a:extLst>
          </p:cNvPr>
          <p:cNvSpPr/>
          <p:nvPr/>
        </p:nvSpPr>
        <p:spPr>
          <a:xfrm rot="10800000">
            <a:off x="4870738" y="292232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5EF27CD5-0EF2-A45D-0991-1F547C617CA4}"/>
              </a:ext>
            </a:extLst>
          </p:cNvPr>
          <p:cNvSpPr/>
          <p:nvPr/>
        </p:nvSpPr>
        <p:spPr>
          <a:xfrm rot="10800000">
            <a:off x="4917830" y="4943178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A2062D-0043-1F40-F6CC-E02262F713D6}"/>
                  </a:ext>
                </a:extLst>
              </p:cNvPr>
              <p:cNvSpPr txBox="1"/>
              <p:nvPr/>
            </p:nvSpPr>
            <p:spPr>
              <a:xfrm>
                <a:off x="4730191" y="5466345"/>
                <a:ext cx="2898518" cy="106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b="0" i="1" spc="15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ja-JP" sz="4400" spc="150" dirty="0">
                    <a:solidFill>
                      <a:srgbClr val="7030A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4400" spc="150" dirty="0">
                    <a:solidFill>
                      <a:srgbClr val="7030A0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4400" i="1" spc="15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13</m:t>
                        </m:r>
                      </m:den>
                    </m:f>
                    <m:r>
                      <a:rPr lang="ja-JP" altLang="en-US" sz="4400" i="1" spc="15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＝</m:t>
                    </m:r>
                    <m:f>
                      <m:fPr>
                        <m:ctrlPr>
                          <a:rPr lang="el-GR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44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5</m:t>
                        </m:r>
                      </m:num>
                      <m:den>
                        <m:r>
                          <a:rPr lang="en-US" altLang="ja-JP" sz="44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104</m:t>
                        </m:r>
                      </m:den>
                    </m:f>
                  </m:oMath>
                </a14:m>
                <a:endParaRPr lang="en-US" altLang="ja-JP" sz="44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A2062D-0043-1F40-F6CC-E02262F71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191" y="5466345"/>
                <a:ext cx="2898518" cy="1063753"/>
              </a:xfrm>
              <a:prstGeom prst="rect">
                <a:avLst/>
              </a:prstGeom>
              <a:blipFill>
                <a:blip r:embed="rId4"/>
                <a:stretch>
                  <a:fillRect b="-183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EC614E-949E-DFBB-2947-290FDEFF1AD3}"/>
              </a:ext>
            </a:extLst>
          </p:cNvPr>
          <p:cNvSpPr txBox="1"/>
          <p:nvPr/>
        </p:nvSpPr>
        <p:spPr>
          <a:xfrm>
            <a:off x="10348516" y="159054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20AC26C-2532-5571-0FDD-39254F5F42F9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526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1282535" y="1195108"/>
            <a:ext cx="10464042" cy="31935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今日の本番！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937525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937525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414905"/>
            <a:ext cx="11774365" cy="4249217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こたえ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28" y="5913532"/>
                <a:ext cx="3750495" cy="554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A0BAD93-FCCA-73BE-4BE1-31C461C848FC}"/>
                  </a:ext>
                </a:extLst>
              </p:cNvPr>
              <p:cNvSpPr txBox="1"/>
              <p:nvPr/>
            </p:nvSpPr>
            <p:spPr>
              <a:xfrm>
                <a:off x="221674" y="1381183"/>
                <a:ext cx="10997312" cy="949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(7×8)</m:t>
                        </m:r>
                      </m:den>
                    </m:f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(8×9)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(9×10)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(10×11)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(11×12)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+</m:t>
                    </m:r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(12×13)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endParaRPr lang="en-US" altLang="ja-JP" sz="36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A0BAD93-FCCA-73BE-4BE1-31C461C8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4" y="1381183"/>
                <a:ext cx="10997312" cy="949042"/>
              </a:xfrm>
              <a:prstGeom prst="rect">
                <a:avLst/>
              </a:prstGeom>
              <a:blipFill>
                <a:blip r:embed="rId6"/>
                <a:stretch>
                  <a:fillRect b="-83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231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1282535" y="1195108"/>
            <a:ext cx="10464042" cy="31935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今日の本番！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937525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937525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414905"/>
            <a:ext cx="11774365" cy="4249217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506915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20569" y="5590386"/>
                <a:ext cx="3750495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こたえ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el-GR" altLang="ja-JP" sz="32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2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2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num>
                      <m:den>
                        <m:r>
                          <a:rPr lang="en-US" altLang="ja-JP" sz="32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91</m:t>
                        </m:r>
                      </m:den>
                    </m:f>
                  </m:oMath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569" y="5590386"/>
                <a:ext cx="3750495" cy="791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A0BAD93-FCCA-73BE-4BE1-31C461C848FC}"/>
                  </a:ext>
                </a:extLst>
              </p:cNvPr>
              <p:cNvSpPr txBox="1"/>
              <p:nvPr/>
            </p:nvSpPr>
            <p:spPr>
              <a:xfrm>
                <a:off x="221674" y="1381183"/>
                <a:ext cx="10997312" cy="949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(7×8)</m:t>
                        </m:r>
                      </m:den>
                    </m:f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(8×9)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(9×10)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(10×11)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(11×12)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+</m:t>
                    </m:r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(12×13)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=</m:t>
                    </m:r>
                  </m:oMath>
                </a14:m>
                <a:endParaRPr lang="en-US" altLang="ja-JP" sz="36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A0BAD93-FCCA-73BE-4BE1-31C461C8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4" y="1381183"/>
                <a:ext cx="10997312" cy="949042"/>
              </a:xfrm>
              <a:prstGeom prst="rect">
                <a:avLst/>
              </a:prstGeom>
              <a:blipFill>
                <a:blip r:embed="rId6"/>
                <a:stretch>
                  <a:fillRect b="-83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C1E6806-3981-F1F3-09FE-7742E1E48E7D}"/>
                  </a:ext>
                </a:extLst>
              </p:cNvPr>
              <p:cNvSpPr txBox="1"/>
              <p:nvPr/>
            </p:nvSpPr>
            <p:spPr>
              <a:xfrm>
                <a:off x="401782" y="2954479"/>
                <a:ext cx="11572503" cy="4496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spc="150" dirty="0">
                    <a:ea typeface="メイリオ" panose="020B0604030504040204" pitchFamily="50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(7×8)</m:t>
                        </m:r>
                      </m:den>
                    </m:f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(8×9)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(9×10)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(10×11)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36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36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(11×12)</m:t>
                        </m:r>
                      </m:den>
                    </m:f>
                    <m:r>
                      <a:rPr lang="en-US" altLang="ja-JP" sz="36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+</m:t>
                    </m:r>
                    <m:f>
                      <m:fPr>
                        <m:ctrlPr>
                          <a:rPr lang="el-GR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6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(12×13)</m:t>
                        </m:r>
                      </m:den>
                    </m:f>
                  </m:oMath>
                </a14:m>
                <a:endParaRPr lang="en-US" altLang="ja-JP" sz="3600" spc="150" dirty="0">
                  <a:ea typeface="メイリオ" panose="020B0604030504040204" pitchFamily="50" charset="-128"/>
                </a:endParaRPr>
              </a:p>
              <a:p>
                <a:endParaRPr lang="en-US" altLang="ja-JP" sz="2800" spc="1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28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ja-JP" sz="2800" i="1" spc="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28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ja-JP" sz="28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28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8</m:t>
                        </m:r>
                      </m:den>
                    </m:f>
                    <m:r>
                      <a:rPr lang="en-US" altLang="ja-JP" sz="2800" i="1" spc="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</m:t>
                    </m:r>
                    <m:r>
                      <a:rPr lang="en-US" altLang="ja-JP" sz="28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 </m:t>
                    </m:r>
                  </m:oMath>
                </a14:m>
                <a:r>
                  <a:rPr lang="en-US" altLang="ja-JP" sz="28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l-GR" altLang="ja-JP" sz="28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spc="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ja-JP" sz="28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28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9</m:t>
                        </m:r>
                      </m:den>
                    </m:f>
                    <m:r>
                      <a:rPr lang="en-US" altLang="ja-JP" sz="28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2800" b="1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28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spc="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ja-JP" sz="28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28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</m:t>
                        </m:r>
                      </m:den>
                    </m:f>
                    <m:r>
                      <a:rPr lang="en-US" altLang="ja-JP" sz="28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2800" b="1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28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spc="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ja-JP" sz="28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28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11</m:t>
                        </m:r>
                      </m:den>
                    </m:f>
                    <m:r>
                      <a:rPr lang="en-US" altLang="ja-JP" sz="28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2800" b="1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28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spc="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ja-JP" sz="28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28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12</m:t>
                        </m:r>
                      </m:den>
                    </m:f>
                    <m:r>
                      <a:rPr lang="en-US" altLang="ja-JP" sz="2800" i="1" spc="15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r>
                  <a:rPr lang="en-US" altLang="ja-JP" sz="28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+</a:t>
                </a:r>
                <a:r>
                  <a:rPr lang="en-US" altLang="ja-JP" sz="2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(</m:t>
                    </m:r>
                    <m:f>
                      <m:fPr>
                        <m:ctrlPr>
                          <a:rPr lang="el-GR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ja-JP" sz="28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2800" spc="150" dirty="0"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28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13</m:t>
                        </m:r>
                      </m:den>
                    </m:f>
                    <m:r>
                      <a:rPr lang="en-US" altLang="ja-JP" sz="28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) </m:t>
                    </m:r>
                  </m:oMath>
                </a14:m>
                <a:endParaRPr lang="en-US" altLang="ja-JP" sz="28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32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200" i="1" spc="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2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2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ja-JP" sz="3200" spc="15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el-GR" altLang="ja-JP" sz="32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2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2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</m:t>
                        </m:r>
                      </m:num>
                      <m:den>
                        <m:r>
                          <a:rPr lang="en-US" altLang="ja-JP" sz="32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13</m:t>
                        </m:r>
                      </m:den>
                    </m:f>
                  </m:oMath>
                </a14:m>
                <a:endParaRPr lang="en-US" altLang="ja-JP" sz="3200" spc="150" dirty="0">
                  <a:ea typeface="メイリオ" panose="020B0604030504040204" pitchFamily="50" charset="-128"/>
                </a:endParaRPr>
              </a:p>
              <a:p>
                <a:r>
                  <a:rPr lang="ja-JP" altLang="en-US" sz="3200" b="1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＝</a:t>
                </a:r>
                <a:r>
                  <a:rPr lang="el-GR" altLang="ja-JP" sz="3200" spc="150" dirty="0">
                    <a:solidFill>
                      <a:schemeClr val="tx1"/>
                    </a:solidFill>
                    <a:ea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3200" i="1" spc="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fPr>
                      <m:num>
                        <m:r>
                          <a:rPr lang="en-US" altLang="ja-JP" sz="32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6</m:t>
                        </m:r>
                      </m:num>
                      <m:den>
                        <m:r>
                          <a:rPr lang="en-US" altLang="ja-JP" sz="3200" i="1" spc="15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91</m:t>
                        </m:r>
                      </m:den>
                    </m:f>
                  </m:oMath>
                </a14:m>
                <a:endParaRPr lang="en-US" altLang="ja-JP" sz="3200" b="1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lang="en-US" altLang="ja-JP" sz="3600" b="1" spc="1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endParaRPr lang="en-US" altLang="ja-JP" sz="36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C1E6806-3981-F1F3-09FE-7742E1E48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2" y="2954479"/>
                <a:ext cx="11572503" cy="4496167"/>
              </a:xfrm>
              <a:prstGeom prst="rect">
                <a:avLst/>
              </a:prstGeom>
              <a:blipFill>
                <a:blip r:embed="rId7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CDE0BD-714B-4B09-070B-099937773661}"/>
              </a:ext>
            </a:extLst>
          </p:cNvPr>
          <p:cNvSpPr txBox="1"/>
          <p:nvPr/>
        </p:nvSpPr>
        <p:spPr>
          <a:xfrm>
            <a:off x="7906868" y="101068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5524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369277" y="1227043"/>
            <a:ext cx="11377300" cy="0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よく頑張ったね！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7B9686-66DB-26B6-DF30-8D54B8525D3A}"/>
              </a:ext>
            </a:extLst>
          </p:cNvPr>
          <p:cNvSpPr txBox="1"/>
          <p:nvPr/>
        </p:nvSpPr>
        <p:spPr>
          <a:xfrm>
            <a:off x="1611480" y="1603255"/>
            <a:ext cx="104276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お疲れ様！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今回の勉強はここまでだ。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「部分分数分解」という不思議な計算の工夫を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使いこなせそうかな？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一見すると難しい問題でも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順番に練習していけば、ひらめくようになる！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これからも楽しく勉強していこうね！</a:t>
            </a:r>
          </a:p>
          <a:p>
            <a:pPr algn="r"/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ひらめき</a:t>
            </a:r>
            <a:r>
              <a:rPr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MATH</a:t>
            </a:r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クリエイターうのき</a:t>
            </a:r>
            <a:endParaRPr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E97E032-45E4-8709-C1A4-760A2C1EE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444945" y="1555604"/>
            <a:ext cx="1166535" cy="13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5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準備その①　分解しよう！</a:t>
            </a:r>
            <a:endParaRPr kumimoji="1" lang="en-US" altLang="ja-JP" sz="6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E43CBC-C169-34B0-6B86-710A01171D8D}"/>
              </a:ext>
            </a:extLst>
          </p:cNvPr>
          <p:cNvSpPr txBox="1"/>
          <p:nvPr/>
        </p:nvSpPr>
        <p:spPr>
          <a:xfrm>
            <a:off x="1372497" y="1544782"/>
            <a:ext cx="2399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97</a:t>
            </a:r>
            <a:r>
              <a:rPr lang="en-US" altLang="ja-JP" sz="4800" spc="1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+59</a:t>
            </a: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5EE04230-EBEA-273D-EAA6-26D6410EC52E}"/>
              </a:ext>
            </a:extLst>
          </p:cNvPr>
          <p:cNvSpPr/>
          <p:nvPr/>
        </p:nvSpPr>
        <p:spPr>
          <a:xfrm rot="10800000">
            <a:off x="2039410" y="2517939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FE9AE763-D98C-D88E-A506-540B9B27CB42}"/>
              </a:ext>
            </a:extLst>
          </p:cNvPr>
          <p:cNvSpPr/>
          <p:nvPr/>
        </p:nvSpPr>
        <p:spPr>
          <a:xfrm rot="10800000">
            <a:off x="2039410" y="4085582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89D5FE-BC66-4D2A-918A-A6B0CD265F1E}"/>
              </a:ext>
            </a:extLst>
          </p:cNvPr>
          <p:cNvSpPr txBox="1"/>
          <p:nvPr/>
        </p:nvSpPr>
        <p:spPr>
          <a:xfrm>
            <a:off x="256218" y="4766318"/>
            <a:ext cx="4738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100+56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156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120D43-75A0-0103-BFF1-DD0EE130085A}"/>
              </a:ext>
            </a:extLst>
          </p:cNvPr>
          <p:cNvSpPr txBox="1"/>
          <p:nvPr/>
        </p:nvSpPr>
        <p:spPr>
          <a:xfrm>
            <a:off x="992273" y="3142248"/>
            <a:ext cx="326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97</a:t>
            </a:r>
            <a:r>
              <a:rPr lang="en-US" altLang="ja-JP" sz="4800" spc="1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+3+56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87682B1-6D02-3C2D-70D9-DF57AB36B3F9}"/>
              </a:ext>
            </a:extLst>
          </p:cNvPr>
          <p:cNvSpPr txBox="1"/>
          <p:nvPr/>
        </p:nvSpPr>
        <p:spPr>
          <a:xfrm>
            <a:off x="4443011" y="2950753"/>
            <a:ext cx="6137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「</a:t>
            </a:r>
            <a:r>
              <a:rPr kumimoji="1"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+59</a:t>
            </a:r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」を「</a:t>
            </a:r>
            <a:r>
              <a:rPr kumimoji="1"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+3</a:t>
            </a:r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」と「</a:t>
            </a:r>
            <a:r>
              <a:rPr kumimoji="1"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+56</a:t>
            </a:r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」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に分解しているね！　なんでだろう？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5259AFF-5944-F0B3-2975-2327FB35C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10549269" y="2760678"/>
            <a:ext cx="1166535" cy="13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2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練習①　</a:t>
            </a:r>
            <a:r>
              <a:rPr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分解</a:t>
            </a:r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しよう！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298095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298095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203703"/>
            <a:ext cx="11774365" cy="4460419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37716" y="6041020"/>
                <a:ext cx="1460099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こたえ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716" y="6041020"/>
                <a:ext cx="1460099" cy="554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1D55BA-917D-3C82-3CDE-39CE025FF03F}"/>
              </a:ext>
            </a:extLst>
          </p:cNvPr>
          <p:cNvSpPr txBox="1"/>
          <p:nvPr/>
        </p:nvSpPr>
        <p:spPr>
          <a:xfrm>
            <a:off x="1535911" y="1358314"/>
            <a:ext cx="316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85</a:t>
            </a:r>
            <a:r>
              <a:rPr lang="en-US" altLang="ja-JP" sz="4800" spc="1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+48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62358E-7601-8BC2-2D08-F026C8B0D43E}"/>
              </a:ext>
            </a:extLst>
          </p:cNvPr>
          <p:cNvSpPr txBox="1"/>
          <p:nvPr/>
        </p:nvSpPr>
        <p:spPr>
          <a:xfrm>
            <a:off x="839852" y="2880177"/>
            <a:ext cx="59170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85</a:t>
            </a:r>
            <a:r>
              <a:rPr lang="en-US" altLang="ja-JP" sz="4800" spc="1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+48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85+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u="sng" spc="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u="sng" spc="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u="sng" spc="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61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52754" y="101068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練習①　</a:t>
            </a:r>
            <a:r>
              <a:rPr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分解</a:t>
            </a:r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しよう！答え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298095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298095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203703"/>
            <a:ext cx="11774365" cy="4460419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37716" y="5977019"/>
                <a:ext cx="3781269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こたえ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en-US" altLang="ja-JP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133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716" y="5977019"/>
                <a:ext cx="3781269" cy="554832"/>
              </a:xfrm>
              <a:prstGeom prst="rect">
                <a:avLst/>
              </a:prstGeom>
              <a:blipFill>
                <a:blip r:embed="rId5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1D55BA-917D-3C82-3CDE-39CE025FF03F}"/>
              </a:ext>
            </a:extLst>
          </p:cNvPr>
          <p:cNvSpPr txBox="1"/>
          <p:nvPr/>
        </p:nvSpPr>
        <p:spPr>
          <a:xfrm>
            <a:off x="1535911" y="1358314"/>
            <a:ext cx="316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85</a:t>
            </a:r>
            <a:r>
              <a:rPr lang="en-US" altLang="ja-JP" sz="4800" spc="1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+48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62358E-7601-8BC2-2D08-F026C8B0D43E}"/>
              </a:ext>
            </a:extLst>
          </p:cNvPr>
          <p:cNvSpPr txBox="1"/>
          <p:nvPr/>
        </p:nvSpPr>
        <p:spPr>
          <a:xfrm>
            <a:off x="839852" y="2880177"/>
            <a:ext cx="59170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85</a:t>
            </a:r>
            <a:r>
              <a:rPr lang="en-US" altLang="ja-JP" sz="4800" spc="1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+48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85+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33</a:t>
            </a:r>
            <a:r>
              <a:rPr lang="en-US" altLang="ja-JP" sz="4800" u="sng" spc="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100+33</a:t>
            </a:r>
            <a:endParaRPr lang="en-US" altLang="ja-JP" sz="4800" u="sng" spc="15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133</a:t>
            </a:r>
            <a:endParaRPr lang="en-US" altLang="ja-JP" sz="4800" u="sng" spc="15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00719B-8A16-4532-193E-D2525B2C772E}"/>
              </a:ext>
            </a:extLst>
          </p:cNvPr>
          <p:cNvSpPr txBox="1"/>
          <p:nvPr/>
        </p:nvSpPr>
        <p:spPr>
          <a:xfrm>
            <a:off x="8303024" y="101067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BF9267-576B-65F5-67C6-7B584C0A9703}"/>
              </a:ext>
            </a:extLst>
          </p:cNvPr>
          <p:cNvSpPr txBox="1"/>
          <p:nvPr/>
        </p:nvSpPr>
        <p:spPr>
          <a:xfrm>
            <a:off x="7288247" y="2909171"/>
            <a:ext cx="3142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100</a:t>
            </a:r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を作るように分解するんだね！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78C7DE1-1930-91FA-B229-8D51289F2C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10378665" y="2816364"/>
            <a:ext cx="1166535" cy="13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1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練習②　</a:t>
            </a:r>
            <a:r>
              <a:rPr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分解</a:t>
            </a:r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しよう！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298095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298095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203703"/>
            <a:ext cx="11774365" cy="4460419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37716" y="6041020"/>
                <a:ext cx="1460099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こたえ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716" y="6041020"/>
                <a:ext cx="1460099" cy="554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1D55BA-917D-3C82-3CDE-39CE025FF03F}"/>
              </a:ext>
            </a:extLst>
          </p:cNvPr>
          <p:cNvSpPr txBox="1"/>
          <p:nvPr/>
        </p:nvSpPr>
        <p:spPr>
          <a:xfrm>
            <a:off x="1535911" y="1358314"/>
            <a:ext cx="316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93</a:t>
            </a:r>
            <a:r>
              <a:rPr lang="en-US" altLang="ja-JP" sz="4800" spc="1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+39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62358E-7601-8BC2-2D08-F026C8B0D43E}"/>
              </a:ext>
            </a:extLst>
          </p:cNvPr>
          <p:cNvSpPr txBox="1"/>
          <p:nvPr/>
        </p:nvSpPr>
        <p:spPr>
          <a:xfrm>
            <a:off x="839852" y="2880177"/>
            <a:ext cx="59170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93</a:t>
            </a:r>
            <a:r>
              <a:rPr lang="en-US" altLang="ja-JP" sz="4800" spc="1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+39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93+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u="sng" spc="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u="sng" spc="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800" u="sng" spc="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57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練習②　</a:t>
            </a:r>
            <a:r>
              <a:rPr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分解</a:t>
            </a:r>
            <a:r>
              <a:rPr kumimoji="1" lang="ja-JP" altLang="en-US" sz="6000" spc="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しよう！答え</a:t>
            </a:r>
            <a:endParaRPr kumimoji="1" lang="en-US" altLang="ja-JP" sz="6000" spc="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/>
              <p:nvPr/>
            </p:nvSpPr>
            <p:spPr>
              <a:xfrm>
                <a:off x="106399" y="1298095"/>
                <a:ext cx="139996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000" i="1" spc="15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問題</m:t>
                      </m:r>
                    </m:oMath>
                  </m:oMathPara>
                </a14:m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46D2802-9A38-B088-9396-BBBB88FCD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9" y="1298095"/>
                <a:ext cx="139996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14184A-3ECA-E859-1D70-E16285D3C76E}"/>
              </a:ext>
            </a:extLst>
          </p:cNvPr>
          <p:cNvSpPr/>
          <p:nvPr/>
        </p:nvSpPr>
        <p:spPr>
          <a:xfrm>
            <a:off x="253512" y="2203703"/>
            <a:ext cx="11774365" cy="4460419"/>
          </a:xfrm>
          <a:prstGeom prst="rect">
            <a:avLst/>
          </a:prstGeom>
          <a:noFill/>
          <a:ln w="38100" cmpd="sng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/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こう考えたよ</m:t>
                    </m:r>
                  </m:oMath>
                </a14:m>
                <a:r>
                  <a:rPr lang="ja-JP" altLang="en-US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！　式や図</a:t>
                </a:r>
                <a:endParaRPr lang="en-US" altLang="ja-JP" sz="3000" spc="15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0C46FA4-6A40-9D92-E7B5-07349703C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37" y="2314014"/>
                <a:ext cx="4822580" cy="554832"/>
              </a:xfrm>
              <a:prstGeom prst="rect">
                <a:avLst/>
              </a:prstGeom>
              <a:blipFill>
                <a:blip r:embed="rId4"/>
                <a:stretch>
                  <a:fillRect t="-12088" b="-351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/>
              <p:nvPr/>
            </p:nvSpPr>
            <p:spPr>
              <a:xfrm>
                <a:off x="7437716" y="5927078"/>
                <a:ext cx="3781269" cy="610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3000" i="1" spc="15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こたえ</m:t>
                    </m:r>
                    <m:r>
                      <a:rPr lang="ja-JP" altLang="en-US" sz="3000" i="1" spc="15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　</m:t>
                    </m:r>
                  </m:oMath>
                </a14:m>
                <a:r>
                  <a:rPr lang="en-US" altLang="ja-JP" sz="3000" spc="15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132</a:t>
                </a: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3B1BABD-72E9-09E0-6666-92B83BC8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716" y="5927078"/>
                <a:ext cx="3781269" cy="610360"/>
              </a:xfrm>
              <a:prstGeom prst="rect">
                <a:avLst/>
              </a:prstGeom>
              <a:blipFill>
                <a:blip r:embed="rId5"/>
                <a:stretch>
                  <a:fillRect t="-4000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F8F887-D0CF-4EF1-5538-6FB7E58ED26F}"/>
              </a:ext>
            </a:extLst>
          </p:cNvPr>
          <p:cNvCxnSpPr/>
          <p:nvPr/>
        </p:nvCxnSpPr>
        <p:spPr>
          <a:xfrm>
            <a:off x="9003323" y="6468364"/>
            <a:ext cx="221566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1D55BA-917D-3C82-3CDE-39CE025FF03F}"/>
              </a:ext>
            </a:extLst>
          </p:cNvPr>
          <p:cNvSpPr txBox="1"/>
          <p:nvPr/>
        </p:nvSpPr>
        <p:spPr>
          <a:xfrm>
            <a:off x="1535911" y="1358314"/>
            <a:ext cx="316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93</a:t>
            </a:r>
            <a:r>
              <a:rPr lang="en-US" altLang="ja-JP" sz="4800" spc="1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+39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62358E-7601-8BC2-2D08-F026C8B0D43E}"/>
              </a:ext>
            </a:extLst>
          </p:cNvPr>
          <p:cNvSpPr txBox="1"/>
          <p:nvPr/>
        </p:nvSpPr>
        <p:spPr>
          <a:xfrm>
            <a:off x="839852" y="2880177"/>
            <a:ext cx="59170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93</a:t>
            </a:r>
            <a:r>
              <a:rPr lang="en-US" altLang="ja-JP" sz="4800" spc="15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+39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93+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32</a:t>
            </a:r>
            <a:r>
              <a:rPr lang="en-US" altLang="ja-JP" sz="4800" u="sng" spc="1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32</a:t>
            </a:r>
            <a:endParaRPr lang="en-US" altLang="ja-JP" sz="4800" u="sng" spc="15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en-US" altLang="ja-JP" sz="4800" u="sng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132</a:t>
            </a:r>
            <a:endParaRPr lang="en-US" altLang="ja-JP" sz="4800" u="sng" spc="15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4E25ED-3974-EFF2-2F6C-01C8CC494205}"/>
              </a:ext>
            </a:extLst>
          </p:cNvPr>
          <p:cNvSpPr txBox="1"/>
          <p:nvPr/>
        </p:nvSpPr>
        <p:spPr>
          <a:xfrm>
            <a:off x="4443011" y="2950753"/>
            <a:ext cx="6137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+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A887C8-5729-1311-1E64-3A143FE6EDD8}"/>
              </a:ext>
            </a:extLst>
          </p:cNvPr>
          <p:cNvSpPr txBox="1"/>
          <p:nvPr/>
        </p:nvSpPr>
        <p:spPr>
          <a:xfrm>
            <a:off x="8201913" y="115461"/>
            <a:ext cx="1843484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解答</a:t>
            </a:r>
            <a:endParaRPr kumimoji="1" lang="en-US" altLang="ja-JP" sz="6000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54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1A40FFC-C110-C57E-A7EA-CB8CE6A1661D}"/>
              </a:ext>
            </a:extLst>
          </p:cNvPr>
          <p:cNvCxnSpPr>
            <a:cxnSpLocks/>
          </p:cNvCxnSpPr>
          <p:nvPr/>
        </p:nvCxnSpPr>
        <p:spPr>
          <a:xfrm>
            <a:off x="292537" y="1188039"/>
            <a:ext cx="11454040" cy="39004"/>
          </a:xfrm>
          <a:prstGeom prst="line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2C576-2FCC-B99C-4098-4EDE307F21D1}"/>
              </a:ext>
            </a:extLst>
          </p:cNvPr>
          <p:cNvSpPr txBox="1"/>
          <p:nvPr/>
        </p:nvSpPr>
        <p:spPr>
          <a:xfrm>
            <a:off x="-60969" y="101069"/>
            <a:ext cx="1046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準備その②　</a:t>
            </a:r>
            <a:r>
              <a:rPr kumimoji="1" lang="en-US" altLang="ja-JP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+</a:t>
            </a:r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と</a:t>
            </a:r>
            <a:r>
              <a:rPr kumimoji="1" lang="en-US" altLang="ja-JP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-</a:t>
            </a:r>
            <a:r>
              <a:rPr kumimoji="1" lang="ja-JP" altLang="en-US" sz="60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で打ち消す</a:t>
            </a:r>
            <a:endParaRPr kumimoji="1" lang="en-US" altLang="ja-JP" sz="60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F095E5BB-0696-F136-C1A0-761ACDE0E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8"/>
          <a:stretch/>
        </p:blipFill>
        <p:spPr>
          <a:xfrm>
            <a:off x="9979071" y="101068"/>
            <a:ext cx="2106530" cy="141176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A178B-3DCB-4329-E23F-6452D8E1774A}"/>
              </a:ext>
            </a:extLst>
          </p:cNvPr>
          <p:cNvSpPr/>
          <p:nvPr/>
        </p:nvSpPr>
        <p:spPr>
          <a:xfrm>
            <a:off x="52754" y="29762"/>
            <a:ext cx="12093819" cy="6727169"/>
          </a:xfrm>
          <a:prstGeom prst="rect">
            <a:avLst/>
          </a:prstGeom>
          <a:noFill/>
          <a:ln w="38100" cmpd="sng">
            <a:solidFill>
              <a:srgbClr val="FF9966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61227"/>
                      <a:gd name="connsiteY0" fmla="*/ 0 h 6858000"/>
                      <a:gd name="connsiteX1" fmla="*/ 12161227 w 12161227"/>
                      <a:gd name="connsiteY1" fmla="*/ 0 h 6858000"/>
                      <a:gd name="connsiteX2" fmla="*/ 12161227 w 12161227"/>
                      <a:gd name="connsiteY2" fmla="*/ 6858000 h 6858000"/>
                      <a:gd name="connsiteX3" fmla="*/ 0 w 12161227"/>
                      <a:gd name="connsiteY3" fmla="*/ 6858000 h 6858000"/>
                      <a:gd name="connsiteX4" fmla="*/ 0 w 12161227"/>
                      <a:gd name="connsiteY4" fmla="*/ 0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61227" h="6858000" extrusionOk="0">
                        <a:moveTo>
                          <a:pt x="0" y="0"/>
                        </a:moveTo>
                        <a:cubicBezTo>
                          <a:pt x="5340914" y="118645"/>
                          <a:pt x="6144293" y="116012"/>
                          <a:pt x="12161227" y="0"/>
                        </a:cubicBezTo>
                        <a:cubicBezTo>
                          <a:pt x="12028345" y="1167935"/>
                          <a:pt x="12246178" y="5720177"/>
                          <a:pt x="12161227" y="6858000"/>
                        </a:cubicBezTo>
                        <a:cubicBezTo>
                          <a:pt x="10366288" y="6992600"/>
                          <a:pt x="1670977" y="6700804"/>
                          <a:pt x="0" y="6858000"/>
                        </a:cubicBezTo>
                        <a:cubicBezTo>
                          <a:pt x="-20187" y="5183322"/>
                          <a:pt x="-152480" y="85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87682B1-6D02-3C2D-70D9-DF57AB36B3F9}"/>
              </a:ext>
            </a:extLst>
          </p:cNvPr>
          <p:cNvSpPr txBox="1"/>
          <p:nvPr/>
        </p:nvSpPr>
        <p:spPr>
          <a:xfrm>
            <a:off x="5467802" y="3624456"/>
            <a:ext cx="493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計算の工夫が出来そうな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kumimoji="1"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気配があるね！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  <a:p>
            <a:r>
              <a:rPr lang="ja-JP" altLang="en-US" sz="3200" spc="200" dirty="0">
                <a:latin typeface="花とちょうちょ" panose="02000600000000000000" pitchFamily="2" charset="-128"/>
                <a:ea typeface="花とちょうちょ" panose="02000600000000000000" pitchFamily="2" charset="-128"/>
              </a:rPr>
              <a:t>次のページを見てみよう</a:t>
            </a:r>
            <a:endParaRPr kumimoji="1" lang="en-US" altLang="ja-JP" sz="3200" spc="200" dirty="0">
              <a:latin typeface="花とちょうちょ" panose="02000600000000000000" pitchFamily="2" charset="-128"/>
              <a:ea typeface="花とちょうちょ" panose="02000600000000000000" pitchFamily="2" charset="-128"/>
            </a:endParaRPr>
          </a:p>
        </p:txBody>
      </p:sp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5259AFF-5944-F0B3-2975-2327FB35C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50"/>
          <a:stretch/>
        </p:blipFill>
        <p:spPr>
          <a:xfrm>
            <a:off x="9931756" y="3678184"/>
            <a:ext cx="1166535" cy="137420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A8C5B3-9BA1-CF0A-E113-8F441CAD794A}"/>
              </a:ext>
            </a:extLst>
          </p:cNvPr>
          <p:cNvSpPr txBox="1"/>
          <p:nvPr/>
        </p:nvSpPr>
        <p:spPr>
          <a:xfrm>
            <a:off x="265185" y="1376561"/>
            <a:ext cx="1131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20-18+18-16+16-14+14-12</a:t>
            </a:r>
            <a:r>
              <a:rPr lang="ja-JP" altLang="en-US" sz="4800" spc="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endParaRPr lang="en-US" altLang="ja-JP" sz="4800" spc="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484019FA-B1D9-CE4D-88B0-6C0FAB67A66A}"/>
              </a:ext>
            </a:extLst>
          </p:cNvPr>
          <p:cNvSpPr/>
          <p:nvPr/>
        </p:nvSpPr>
        <p:spPr>
          <a:xfrm rot="10800000">
            <a:off x="5372420" y="2316732"/>
            <a:ext cx="1171699" cy="4235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1371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16258</TotalTime>
  <Words>1592</Words>
  <Application>Microsoft Office PowerPoint</Application>
  <PresentationFormat>ワイド画面</PresentationFormat>
  <Paragraphs>255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4" baseType="lpstr">
      <vt:lpstr>メイリオ</vt:lpstr>
      <vt:lpstr>花とちょうちょ</vt:lpstr>
      <vt:lpstr>游ゴシック</vt:lpstr>
      <vt:lpstr>游ゴシック Light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航平 鵜木</dc:creator>
  <cp:lastModifiedBy>航平 鵜木</cp:lastModifiedBy>
  <cp:revision>27</cp:revision>
  <cp:lastPrinted>2024-05-30T01:51:36Z</cp:lastPrinted>
  <dcterms:created xsi:type="dcterms:W3CDTF">2024-03-19T01:28:56Z</dcterms:created>
  <dcterms:modified xsi:type="dcterms:W3CDTF">2024-05-30T01:56:44Z</dcterms:modified>
</cp:coreProperties>
</file>